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Norton" initials="EN" lastIdx="1" clrIdx="0">
    <p:extLst>
      <p:ext uri="{19B8F6BF-5375-455C-9EA6-DF929625EA0E}">
        <p15:presenceInfo xmlns:p15="http://schemas.microsoft.com/office/powerpoint/2012/main" userId="S-1-5-21-1941124335-308838294-1431308690-1247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C97"/>
    <a:srgbClr val="00B398"/>
    <a:srgbClr val="003D4C"/>
    <a:srgbClr val="FFB8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99773-A68F-4EEC-AAB5-4F66D0CFF1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AC14C4-CFE7-4C37-9C9A-0218F0F5B4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A51932-4BED-4E12-83C7-EAD6A88AB099}"/>
              </a:ext>
            </a:extLst>
          </p:cNvPr>
          <p:cNvSpPr>
            <a:spLocks noGrp="1"/>
          </p:cNvSpPr>
          <p:nvPr>
            <p:ph type="dt" sz="half" idx="10"/>
          </p:nvPr>
        </p:nvSpPr>
        <p:spPr/>
        <p:txBody>
          <a:bodyPr/>
          <a:lstStyle/>
          <a:p>
            <a:fld id="{562061B0-CAA6-4D39-9BA5-E993DAA37579}" type="datetimeFigureOut">
              <a:rPr lang="en-US" smtClean="0"/>
              <a:t>1/19/2022</a:t>
            </a:fld>
            <a:endParaRPr lang="en-US"/>
          </a:p>
        </p:txBody>
      </p:sp>
      <p:sp>
        <p:nvSpPr>
          <p:cNvPr id="5" name="Footer Placeholder 4">
            <a:extLst>
              <a:ext uri="{FF2B5EF4-FFF2-40B4-BE49-F238E27FC236}">
                <a16:creationId xmlns:a16="http://schemas.microsoft.com/office/drawing/2014/main" id="{F28AE084-6F31-480F-8ADB-D224335D11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6CD15F-E33E-4926-8E4E-4FD8C994F562}"/>
              </a:ext>
            </a:extLst>
          </p:cNvPr>
          <p:cNvSpPr>
            <a:spLocks noGrp="1"/>
          </p:cNvSpPr>
          <p:nvPr>
            <p:ph type="sldNum" sz="quarter" idx="12"/>
          </p:nvPr>
        </p:nvSpPr>
        <p:spPr/>
        <p:txBody>
          <a:bodyPr/>
          <a:lstStyle/>
          <a:p>
            <a:fld id="{E460233E-BCF2-4FB1-9F49-3B4EFB106BC2}" type="slidenum">
              <a:rPr lang="en-US" smtClean="0"/>
              <a:t>‹#›</a:t>
            </a:fld>
            <a:endParaRPr lang="en-US"/>
          </a:p>
        </p:txBody>
      </p:sp>
    </p:spTree>
    <p:extLst>
      <p:ext uri="{BB962C8B-B14F-4D97-AF65-F5344CB8AC3E}">
        <p14:creationId xmlns:p14="http://schemas.microsoft.com/office/powerpoint/2010/main" val="901683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C8D49-B094-418A-B75E-A277CE17A5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79B741-8431-4170-8DC2-1A35B16AF0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CD1C70-7F30-4A19-A434-DE47F5FAF0A8}"/>
              </a:ext>
            </a:extLst>
          </p:cNvPr>
          <p:cNvSpPr>
            <a:spLocks noGrp="1"/>
          </p:cNvSpPr>
          <p:nvPr>
            <p:ph type="dt" sz="half" idx="10"/>
          </p:nvPr>
        </p:nvSpPr>
        <p:spPr/>
        <p:txBody>
          <a:bodyPr/>
          <a:lstStyle/>
          <a:p>
            <a:fld id="{562061B0-CAA6-4D39-9BA5-E993DAA37579}" type="datetimeFigureOut">
              <a:rPr lang="en-US" smtClean="0"/>
              <a:t>1/19/2022</a:t>
            </a:fld>
            <a:endParaRPr lang="en-US"/>
          </a:p>
        </p:txBody>
      </p:sp>
      <p:sp>
        <p:nvSpPr>
          <p:cNvPr id="5" name="Footer Placeholder 4">
            <a:extLst>
              <a:ext uri="{FF2B5EF4-FFF2-40B4-BE49-F238E27FC236}">
                <a16:creationId xmlns:a16="http://schemas.microsoft.com/office/drawing/2014/main" id="{AB181A1E-5FDB-4402-99AE-6338B58828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87130D-496D-4E6E-A15A-768EF175ACA2}"/>
              </a:ext>
            </a:extLst>
          </p:cNvPr>
          <p:cNvSpPr>
            <a:spLocks noGrp="1"/>
          </p:cNvSpPr>
          <p:nvPr>
            <p:ph type="sldNum" sz="quarter" idx="12"/>
          </p:nvPr>
        </p:nvSpPr>
        <p:spPr/>
        <p:txBody>
          <a:bodyPr/>
          <a:lstStyle/>
          <a:p>
            <a:fld id="{E460233E-BCF2-4FB1-9F49-3B4EFB106BC2}" type="slidenum">
              <a:rPr lang="en-US" smtClean="0"/>
              <a:t>‹#›</a:t>
            </a:fld>
            <a:endParaRPr lang="en-US"/>
          </a:p>
        </p:txBody>
      </p:sp>
    </p:spTree>
    <p:extLst>
      <p:ext uri="{BB962C8B-B14F-4D97-AF65-F5344CB8AC3E}">
        <p14:creationId xmlns:p14="http://schemas.microsoft.com/office/powerpoint/2010/main" val="3567337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133C9B-8FAF-4387-9EE6-C62112A486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07172F-F967-468C-BF21-3457B2B9A8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C4F803-071E-4D25-9C90-CB19F7BCEBE3}"/>
              </a:ext>
            </a:extLst>
          </p:cNvPr>
          <p:cNvSpPr>
            <a:spLocks noGrp="1"/>
          </p:cNvSpPr>
          <p:nvPr>
            <p:ph type="dt" sz="half" idx="10"/>
          </p:nvPr>
        </p:nvSpPr>
        <p:spPr/>
        <p:txBody>
          <a:bodyPr/>
          <a:lstStyle/>
          <a:p>
            <a:fld id="{562061B0-CAA6-4D39-9BA5-E993DAA37579}" type="datetimeFigureOut">
              <a:rPr lang="en-US" smtClean="0"/>
              <a:t>1/19/2022</a:t>
            </a:fld>
            <a:endParaRPr lang="en-US"/>
          </a:p>
        </p:txBody>
      </p:sp>
      <p:sp>
        <p:nvSpPr>
          <p:cNvPr id="5" name="Footer Placeholder 4">
            <a:extLst>
              <a:ext uri="{FF2B5EF4-FFF2-40B4-BE49-F238E27FC236}">
                <a16:creationId xmlns:a16="http://schemas.microsoft.com/office/drawing/2014/main" id="{E9D9BE4F-E88D-4B2A-BAD2-10D88E9200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48AB3C-66C0-401E-9412-812D0BA5F417}"/>
              </a:ext>
            </a:extLst>
          </p:cNvPr>
          <p:cNvSpPr>
            <a:spLocks noGrp="1"/>
          </p:cNvSpPr>
          <p:nvPr>
            <p:ph type="sldNum" sz="quarter" idx="12"/>
          </p:nvPr>
        </p:nvSpPr>
        <p:spPr/>
        <p:txBody>
          <a:bodyPr/>
          <a:lstStyle/>
          <a:p>
            <a:fld id="{E460233E-BCF2-4FB1-9F49-3B4EFB106BC2}" type="slidenum">
              <a:rPr lang="en-US" smtClean="0"/>
              <a:t>‹#›</a:t>
            </a:fld>
            <a:endParaRPr lang="en-US"/>
          </a:p>
        </p:txBody>
      </p:sp>
    </p:spTree>
    <p:extLst>
      <p:ext uri="{BB962C8B-B14F-4D97-AF65-F5344CB8AC3E}">
        <p14:creationId xmlns:p14="http://schemas.microsoft.com/office/powerpoint/2010/main" val="711847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7AFE5-E81C-4D97-91F9-E604331807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CEAFDD-8AD5-49F2-8819-C561C0926D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477C21-1499-41A9-9626-F15C1F1AA0B8}"/>
              </a:ext>
            </a:extLst>
          </p:cNvPr>
          <p:cNvSpPr>
            <a:spLocks noGrp="1"/>
          </p:cNvSpPr>
          <p:nvPr>
            <p:ph type="dt" sz="half" idx="10"/>
          </p:nvPr>
        </p:nvSpPr>
        <p:spPr/>
        <p:txBody>
          <a:bodyPr/>
          <a:lstStyle/>
          <a:p>
            <a:fld id="{562061B0-CAA6-4D39-9BA5-E993DAA37579}" type="datetimeFigureOut">
              <a:rPr lang="en-US" smtClean="0"/>
              <a:t>1/19/2022</a:t>
            </a:fld>
            <a:endParaRPr lang="en-US"/>
          </a:p>
        </p:txBody>
      </p:sp>
      <p:sp>
        <p:nvSpPr>
          <p:cNvPr id="5" name="Footer Placeholder 4">
            <a:extLst>
              <a:ext uri="{FF2B5EF4-FFF2-40B4-BE49-F238E27FC236}">
                <a16:creationId xmlns:a16="http://schemas.microsoft.com/office/drawing/2014/main" id="{FE084179-675F-4C87-82C2-E5CC4CEB33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CCAC30-1530-43B2-B7E9-6F750CD3A78F}"/>
              </a:ext>
            </a:extLst>
          </p:cNvPr>
          <p:cNvSpPr>
            <a:spLocks noGrp="1"/>
          </p:cNvSpPr>
          <p:nvPr>
            <p:ph type="sldNum" sz="quarter" idx="12"/>
          </p:nvPr>
        </p:nvSpPr>
        <p:spPr/>
        <p:txBody>
          <a:bodyPr/>
          <a:lstStyle/>
          <a:p>
            <a:fld id="{E460233E-BCF2-4FB1-9F49-3B4EFB106BC2}" type="slidenum">
              <a:rPr lang="en-US" smtClean="0"/>
              <a:t>‹#›</a:t>
            </a:fld>
            <a:endParaRPr lang="en-US"/>
          </a:p>
        </p:txBody>
      </p:sp>
    </p:spTree>
    <p:extLst>
      <p:ext uri="{BB962C8B-B14F-4D97-AF65-F5344CB8AC3E}">
        <p14:creationId xmlns:p14="http://schemas.microsoft.com/office/powerpoint/2010/main" val="395487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FB528-7AB9-4A51-841A-82992F84FF8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B78A43A-EC81-4920-A7BA-56B23D53F0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4506DD-FC5E-4377-9320-9A070BED91D5}"/>
              </a:ext>
            </a:extLst>
          </p:cNvPr>
          <p:cNvSpPr>
            <a:spLocks noGrp="1"/>
          </p:cNvSpPr>
          <p:nvPr>
            <p:ph type="dt" sz="half" idx="10"/>
          </p:nvPr>
        </p:nvSpPr>
        <p:spPr/>
        <p:txBody>
          <a:bodyPr/>
          <a:lstStyle/>
          <a:p>
            <a:fld id="{562061B0-CAA6-4D39-9BA5-E993DAA37579}" type="datetimeFigureOut">
              <a:rPr lang="en-US" smtClean="0"/>
              <a:t>1/19/2022</a:t>
            </a:fld>
            <a:endParaRPr lang="en-US"/>
          </a:p>
        </p:txBody>
      </p:sp>
      <p:sp>
        <p:nvSpPr>
          <p:cNvPr id="5" name="Footer Placeholder 4">
            <a:extLst>
              <a:ext uri="{FF2B5EF4-FFF2-40B4-BE49-F238E27FC236}">
                <a16:creationId xmlns:a16="http://schemas.microsoft.com/office/drawing/2014/main" id="{A0AAB5F0-BF87-4755-B34E-C29FABEA0A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6C2D9E-1BAE-4E3A-8B04-4B314C9F8718}"/>
              </a:ext>
            </a:extLst>
          </p:cNvPr>
          <p:cNvSpPr>
            <a:spLocks noGrp="1"/>
          </p:cNvSpPr>
          <p:nvPr>
            <p:ph type="sldNum" sz="quarter" idx="12"/>
          </p:nvPr>
        </p:nvSpPr>
        <p:spPr/>
        <p:txBody>
          <a:bodyPr/>
          <a:lstStyle/>
          <a:p>
            <a:fld id="{E460233E-BCF2-4FB1-9F49-3B4EFB106BC2}" type="slidenum">
              <a:rPr lang="en-US" smtClean="0"/>
              <a:t>‹#›</a:t>
            </a:fld>
            <a:endParaRPr lang="en-US"/>
          </a:p>
        </p:txBody>
      </p:sp>
    </p:spTree>
    <p:extLst>
      <p:ext uri="{BB962C8B-B14F-4D97-AF65-F5344CB8AC3E}">
        <p14:creationId xmlns:p14="http://schemas.microsoft.com/office/powerpoint/2010/main" val="3698499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7ED8-F559-4108-AE59-464C63683B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75E501-6A9F-4F52-A5D1-42D48D916A0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B5ADE0-CC68-4D34-A386-CA285E7234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2AEAAAB-074C-4F6C-B0E6-45996E9229D2}"/>
              </a:ext>
            </a:extLst>
          </p:cNvPr>
          <p:cNvSpPr>
            <a:spLocks noGrp="1"/>
          </p:cNvSpPr>
          <p:nvPr>
            <p:ph type="dt" sz="half" idx="10"/>
          </p:nvPr>
        </p:nvSpPr>
        <p:spPr/>
        <p:txBody>
          <a:bodyPr/>
          <a:lstStyle/>
          <a:p>
            <a:fld id="{562061B0-CAA6-4D39-9BA5-E993DAA37579}" type="datetimeFigureOut">
              <a:rPr lang="en-US" smtClean="0"/>
              <a:t>1/19/2022</a:t>
            </a:fld>
            <a:endParaRPr lang="en-US"/>
          </a:p>
        </p:txBody>
      </p:sp>
      <p:sp>
        <p:nvSpPr>
          <p:cNvPr id="6" name="Footer Placeholder 5">
            <a:extLst>
              <a:ext uri="{FF2B5EF4-FFF2-40B4-BE49-F238E27FC236}">
                <a16:creationId xmlns:a16="http://schemas.microsoft.com/office/drawing/2014/main" id="{E9F35F24-E806-4D26-9A53-CB1AC947E1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F503EB-E1D5-4748-A5EF-CEF341441F59}"/>
              </a:ext>
            </a:extLst>
          </p:cNvPr>
          <p:cNvSpPr>
            <a:spLocks noGrp="1"/>
          </p:cNvSpPr>
          <p:nvPr>
            <p:ph type="sldNum" sz="quarter" idx="12"/>
          </p:nvPr>
        </p:nvSpPr>
        <p:spPr/>
        <p:txBody>
          <a:bodyPr/>
          <a:lstStyle/>
          <a:p>
            <a:fld id="{E460233E-BCF2-4FB1-9F49-3B4EFB106BC2}" type="slidenum">
              <a:rPr lang="en-US" smtClean="0"/>
              <a:t>‹#›</a:t>
            </a:fld>
            <a:endParaRPr lang="en-US"/>
          </a:p>
        </p:txBody>
      </p:sp>
    </p:spTree>
    <p:extLst>
      <p:ext uri="{BB962C8B-B14F-4D97-AF65-F5344CB8AC3E}">
        <p14:creationId xmlns:p14="http://schemas.microsoft.com/office/powerpoint/2010/main" val="27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24849-F631-42CA-9FF8-F072047CBA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4FDB92-AD4E-4F6E-949B-CEB2ECBE41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7D6299-7106-4751-987F-8069DE4F0E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24F7DEE-43D4-4204-986F-573D2B678C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B3EBED-9B9E-41A0-A431-FCB38612D2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1CE777-B774-4907-A5A0-5B972B285DBE}"/>
              </a:ext>
            </a:extLst>
          </p:cNvPr>
          <p:cNvSpPr>
            <a:spLocks noGrp="1"/>
          </p:cNvSpPr>
          <p:nvPr>
            <p:ph type="dt" sz="half" idx="10"/>
          </p:nvPr>
        </p:nvSpPr>
        <p:spPr/>
        <p:txBody>
          <a:bodyPr/>
          <a:lstStyle/>
          <a:p>
            <a:fld id="{562061B0-CAA6-4D39-9BA5-E993DAA37579}" type="datetimeFigureOut">
              <a:rPr lang="en-US" smtClean="0"/>
              <a:t>1/19/2022</a:t>
            </a:fld>
            <a:endParaRPr lang="en-US"/>
          </a:p>
        </p:txBody>
      </p:sp>
      <p:sp>
        <p:nvSpPr>
          <p:cNvPr id="8" name="Footer Placeholder 7">
            <a:extLst>
              <a:ext uri="{FF2B5EF4-FFF2-40B4-BE49-F238E27FC236}">
                <a16:creationId xmlns:a16="http://schemas.microsoft.com/office/drawing/2014/main" id="{6D29259D-D823-482C-B5A2-2CEFD45030F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E51411-2DA3-4444-87E1-0F5AB5761D86}"/>
              </a:ext>
            </a:extLst>
          </p:cNvPr>
          <p:cNvSpPr>
            <a:spLocks noGrp="1"/>
          </p:cNvSpPr>
          <p:nvPr>
            <p:ph type="sldNum" sz="quarter" idx="12"/>
          </p:nvPr>
        </p:nvSpPr>
        <p:spPr/>
        <p:txBody>
          <a:bodyPr/>
          <a:lstStyle/>
          <a:p>
            <a:fld id="{E460233E-BCF2-4FB1-9F49-3B4EFB106BC2}" type="slidenum">
              <a:rPr lang="en-US" smtClean="0"/>
              <a:t>‹#›</a:t>
            </a:fld>
            <a:endParaRPr lang="en-US"/>
          </a:p>
        </p:txBody>
      </p:sp>
    </p:spTree>
    <p:extLst>
      <p:ext uri="{BB962C8B-B14F-4D97-AF65-F5344CB8AC3E}">
        <p14:creationId xmlns:p14="http://schemas.microsoft.com/office/powerpoint/2010/main" val="4257061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33992-DCFC-429D-B85F-417A9EB25F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80022D-B1F3-4286-BD56-EF7E2D5F1E7D}"/>
              </a:ext>
            </a:extLst>
          </p:cNvPr>
          <p:cNvSpPr>
            <a:spLocks noGrp="1"/>
          </p:cNvSpPr>
          <p:nvPr>
            <p:ph type="dt" sz="half" idx="10"/>
          </p:nvPr>
        </p:nvSpPr>
        <p:spPr/>
        <p:txBody>
          <a:bodyPr/>
          <a:lstStyle/>
          <a:p>
            <a:fld id="{562061B0-CAA6-4D39-9BA5-E993DAA37579}" type="datetimeFigureOut">
              <a:rPr lang="en-US" smtClean="0"/>
              <a:t>1/19/2022</a:t>
            </a:fld>
            <a:endParaRPr lang="en-US"/>
          </a:p>
        </p:txBody>
      </p:sp>
      <p:sp>
        <p:nvSpPr>
          <p:cNvPr id="4" name="Footer Placeholder 3">
            <a:extLst>
              <a:ext uri="{FF2B5EF4-FFF2-40B4-BE49-F238E27FC236}">
                <a16:creationId xmlns:a16="http://schemas.microsoft.com/office/drawing/2014/main" id="{1C197A5B-136F-454B-A664-A92EDF26D9E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F824B2-7654-467A-A531-F2217C1A3090}"/>
              </a:ext>
            </a:extLst>
          </p:cNvPr>
          <p:cNvSpPr>
            <a:spLocks noGrp="1"/>
          </p:cNvSpPr>
          <p:nvPr>
            <p:ph type="sldNum" sz="quarter" idx="12"/>
          </p:nvPr>
        </p:nvSpPr>
        <p:spPr/>
        <p:txBody>
          <a:bodyPr/>
          <a:lstStyle/>
          <a:p>
            <a:fld id="{E460233E-BCF2-4FB1-9F49-3B4EFB106BC2}" type="slidenum">
              <a:rPr lang="en-US" smtClean="0"/>
              <a:t>‹#›</a:t>
            </a:fld>
            <a:endParaRPr lang="en-US"/>
          </a:p>
        </p:txBody>
      </p:sp>
    </p:spTree>
    <p:extLst>
      <p:ext uri="{BB962C8B-B14F-4D97-AF65-F5344CB8AC3E}">
        <p14:creationId xmlns:p14="http://schemas.microsoft.com/office/powerpoint/2010/main" val="1305302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7E2D20-AAC9-4318-AC48-5B0C20869CEF}"/>
              </a:ext>
            </a:extLst>
          </p:cNvPr>
          <p:cNvSpPr>
            <a:spLocks noGrp="1"/>
          </p:cNvSpPr>
          <p:nvPr>
            <p:ph type="dt" sz="half" idx="10"/>
          </p:nvPr>
        </p:nvSpPr>
        <p:spPr/>
        <p:txBody>
          <a:bodyPr/>
          <a:lstStyle/>
          <a:p>
            <a:fld id="{562061B0-CAA6-4D39-9BA5-E993DAA37579}" type="datetimeFigureOut">
              <a:rPr lang="en-US" smtClean="0"/>
              <a:t>1/19/2022</a:t>
            </a:fld>
            <a:endParaRPr lang="en-US"/>
          </a:p>
        </p:txBody>
      </p:sp>
      <p:sp>
        <p:nvSpPr>
          <p:cNvPr id="3" name="Footer Placeholder 2">
            <a:extLst>
              <a:ext uri="{FF2B5EF4-FFF2-40B4-BE49-F238E27FC236}">
                <a16:creationId xmlns:a16="http://schemas.microsoft.com/office/drawing/2014/main" id="{2621D79A-38AE-470D-A710-40FC4D78DC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FE932D8-6B99-404C-95A1-130DFD15BAED}"/>
              </a:ext>
            </a:extLst>
          </p:cNvPr>
          <p:cNvSpPr>
            <a:spLocks noGrp="1"/>
          </p:cNvSpPr>
          <p:nvPr>
            <p:ph type="sldNum" sz="quarter" idx="12"/>
          </p:nvPr>
        </p:nvSpPr>
        <p:spPr/>
        <p:txBody>
          <a:bodyPr/>
          <a:lstStyle/>
          <a:p>
            <a:fld id="{E460233E-BCF2-4FB1-9F49-3B4EFB106BC2}" type="slidenum">
              <a:rPr lang="en-US" smtClean="0"/>
              <a:t>‹#›</a:t>
            </a:fld>
            <a:endParaRPr lang="en-US"/>
          </a:p>
        </p:txBody>
      </p:sp>
    </p:spTree>
    <p:extLst>
      <p:ext uri="{BB962C8B-B14F-4D97-AF65-F5344CB8AC3E}">
        <p14:creationId xmlns:p14="http://schemas.microsoft.com/office/powerpoint/2010/main" val="3150220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C6DEC-41CA-4C83-9120-A8D757B7BF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9B14DF-1FB4-4984-A705-3DA5095B8A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0245776-28DC-4736-B067-06AAA6CE3F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1A0FD9-AFE5-4B29-A488-2FB91B9260AC}"/>
              </a:ext>
            </a:extLst>
          </p:cNvPr>
          <p:cNvSpPr>
            <a:spLocks noGrp="1"/>
          </p:cNvSpPr>
          <p:nvPr>
            <p:ph type="dt" sz="half" idx="10"/>
          </p:nvPr>
        </p:nvSpPr>
        <p:spPr/>
        <p:txBody>
          <a:bodyPr/>
          <a:lstStyle/>
          <a:p>
            <a:fld id="{562061B0-CAA6-4D39-9BA5-E993DAA37579}" type="datetimeFigureOut">
              <a:rPr lang="en-US" smtClean="0"/>
              <a:t>1/19/2022</a:t>
            </a:fld>
            <a:endParaRPr lang="en-US"/>
          </a:p>
        </p:txBody>
      </p:sp>
      <p:sp>
        <p:nvSpPr>
          <p:cNvPr id="6" name="Footer Placeholder 5">
            <a:extLst>
              <a:ext uri="{FF2B5EF4-FFF2-40B4-BE49-F238E27FC236}">
                <a16:creationId xmlns:a16="http://schemas.microsoft.com/office/drawing/2014/main" id="{986C2B15-B5CE-49DE-BAEA-57E05DCDCA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766B32-22E8-49FD-BE36-C5E9687D23AE}"/>
              </a:ext>
            </a:extLst>
          </p:cNvPr>
          <p:cNvSpPr>
            <a:spLocks noGrp="1"/>
          </p:cNvSpPr>
          <p:nvPr>
            <p:ph type="sldNum" sz="quarter" idx="12"/>
          </p:nvPr>
        </p:nvSpPr>
        <p:spPr/>
        <p:txBody>
          <a:bodyPr/>
          <a:lstStyle/>
          <a:p>
            <a:fld id="{E460233E-BCF2-4FB1-9F49-3B4EFB106BC2}" type="slidenum">
              <a:rPr lang="en-US" smtClean="0"/>
              <a:t>‹#›</a:t>
            </a:fld>
            <a:endParaRPr lang="en-US"/>
          </a:p>
        </p:txBody>
      </p:sp>
    </p:spTree>
    <p:extLst>
      <p:ext uri="{BB962C8B-B14F-4D97-AF65-F5344CB8AC3E}">
        <p14:creationId xmlns:p14="http://schemas.microsoft.com/office/powerpoint/2010/main" val="1264313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A6B4F-67AA-4BA9-AF5C-403636806E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074AD6-C805-42E3-B562-99D6CCB959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53E048-0098-470C-B0A2-0171D48484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D9DD7A-ADE3-46A4-9F5E-705FD5F80863}"/>
              </a:ext>
            </a:extLst>
          </p:cNvPr>
          <p:cNvSpPr>
            <a:spLocks noGrp="1"/>
          </p:cNvSpPr>
          <p:nvPr>
            <p:ph type="dt" sz="half" idx="10"/>
          </p:nvPr>
        </p:nvSpPr>
        <p:spPr/>
        <p:txBody>
          <a:bodyPr/>
          <a:lstStyle/>
          <a:p>
            <a:fld id="{562061B0-CAA6-4D39-9BA5-E993DAA37579}" type="datetimeFigureOut">
              <a:rPr lang="en-US" smtClean="0"/>
              <a:t>1/19/2022</a:t>
            </a:fld>
            <a:endParaRPr lang="en-US"/>
          </a:p>
        </p:txBody>
      </p:sp>
      <p:sp>
        <p:nvSpPr>
          <p:cNvPr id="6" name="Footer Placeholder 5">
            <a:extLst>
              <a:ext uri="{FF2B5EF4-FFF2-40B4-BE49-F238E27FC236}">
                <a16:creationId xmlns:a16="http://schemas.microsoft.com/office/drawing/2014/main" id="{F223562A-A6C1-4ACB-8F27-107AE00B23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C754B1-3FCB-4C56-9677-C3A737301225}"/>
              </a:ext>
            </a:extLst>
          </p:cNvPr>
          <p:cNvSpPr>
            <a:spLocks noGrp="1"/>
          </p:cNvSpPr>
          <p:nvPr>
            <p:ph type="sldNum" sz="quarter" idx="12"/>
          </p:nvPr>
        </p:nvSpPr>
        <p:spPr/>
        <p:txBody>
          <a:bodyPr/>
          <a:lstStyle/>
          <a:p>
            <a:fld id="{E460233E-BCF2-4FB1-9F49-3B4EFB106BC2}" type="slidenum">
              <a:rPr lang="en-US" smtClean="0"/>
              <a:t>‹#›</a:t>
            </a:fld>
            <a:endParaRPr lang="en-US"/>
          </a:p>
        </p:txBody>
      </p:sp>
    </p:spTree>
    <p:extLst>
      <p:ext uri="{BB962C8B-B14F-4D97-AF65-F5344CB8AC3E}">
        <p14:creationId xmlns:p14="http://schemas.microsoft.com/office/powerpoint/2010/main" val="2215717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855502-74EF-4C46-A21C-85A26BFCAE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CA0B51-7D84-4114-8999-306A609646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B1E4FD-9264-4290-A0A5-457FE0B2F0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2061B0-CAA6-4D39-9BA5-E993DAA37579}" type="datetimeFigureOut">
              <a:rPr lang="en-US" smtClean="0"/>
              <a:t>1/19/2022</a:t>
            </a:fld>
            <a:endParaRPr lang="en-US"/>
          </a:p>
        </p:txBody>
      </p:sp>
      <p:sp>
        <p:nvSpPr>
          <p:cNvPr id="5" name="Footer Placeholder 4">
            <a:extLst>
              <a:ext uri="{FF2B5EF4-FFF2-40B4-BE49-F238E27FC236}">
                <a16:creationId xmlns:a16="http://schemas.microsoft.com/office/drawing/2014/main" id="{245A1612-55BB-4D9E-8812-2650D8F444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92E07DD-C611-4D4D-ACA1-92B06F6401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60233E-BCF2-4FB1-9F49-3B4EFB106BC2}" type="slidenum">
              <a:rPr lang="en-US" smtClean="0"/>
              <a:t>‹#›</a:t>
            </a:fld>
            <a:endParaRPr lang="en-US"/>
          </a:p>
        </p:txBody>
      </p:sp>
    </p:spTree>
    <p:extLst>
      <p:ext uri="{BB962C8B-B14F-4D97-AF65-F5344CB8AC3E}">
        <p14:creationId xmlns:p14="http://schemas.microsoft.com/office/powerpoint/2010/main" val="3160279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protect-us.mimecast.com/s/0jatC2kE79IZy615hMntzb?domain=brighterfutureditect529.com" TargetMode="External"/><Relationship Id="rId2" Type="http://schemas.openxmlformats.org/officeDocument/2006/relationships/hyperlink" Target="http://www.brighterfutureadvisor529.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protect-us.mimecast.com/s/0jatC2kE79IZy615hMntzb?domain=brighterfutureditect529.com"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protect-us.mimecast.com/s/0jatC2kE79IZy615hMntzb?domain=brighterfutureditect529.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6934780-02B0-4180-84EF-7BAB22697F25}"/>
              </a:ext>
            </a:extLst>
          </p:cNvPr>
          <p:cNvSpPr txBox="1"/>
          <p:nvPr/>
        </p:nvSpPr>
        <p:spPr>
          <a:xfrm>
            <a:off x="637336" y="228829"/>
            <a:ext cx="10432262" cy="830997"/>
          </a:xfrm>
          <a:prstGeom prst="rect">
            <a:avLst/>
          </a:prstGeom>
          <a:noFill/>
        </p:spPr>
        <p:txBody>
          <a:bodyPr wrap="square" rtlCol="0">
            <a:spAutoFit/>
          </a:bodyPr>
          <a:lstStyle/>
          <a:p>
            <a:r>
              <a:rPr lang="en-US" sz="2400" b="1" dirty="0">
                <a:solidFill>
                  <a:srgbClr val="004C97"/>
                </a:solidFill>
              </a:rPr>
              <a:t>THE BRIGHTER FUTURE ADVISOR PLAN </a:t>
            </a:r>
          </a:p>
          <a:p>
            <a:r>
              <a:rPr lang="en-US" sz="2400" b="1" dirty="0">
                <a:solidFill>
                  <a:srgbClr val="004C97"/>
                </a:solidFill>
              </a:rPr>
              <a:t>FINANCIAL PROFESSIONAL REFERENCE </a:t>
            </a:r>
            <a:r>
              <a:rPr lang="en-US" sz="2400" b="1" dirty="0">
                <a:solidFill>
                  <a:schemeClr val="bg1"/>
                </a:solidFill>
              </a:rPr>
              <a:t>GUIDE</a:t>
            </a:r>
          </a:p>
        </p:txBody>
      </p:sp>
      <p:sp>
        <p:nvSpPr>
          <p:cNvPr id="10" name="TextBox 9">
            <a:extLst>
              <a:ext uri="{FF2B5EF4-FFF2-40B4-BE49-F238E27FC236}">
                <a16:creationId xmlns:a16="http://schemas.microsoft.com/office/drawing/2014/main" id="{4B1CB79F-7411-4E9F-B940-CE073645BD9F}"/>
              </a:ext>
            </a:extLst>
          </p:cNvPr>
          <p:cNvSpPr txBox="1"/>
          <p:nvPr/>
        </p:nvSpPr>
        <p:spPr>
          <a:xfrm>
            <a:off x="226503" y="1023240"/>
            <a:ext cx="2315361" cy="369332"/>
          </a:xfrm>
          <a:prstGeom prst="rect">
            <a:avLst/>
          </a:prstGeom>
          <a:noFill/>
        </p:spPr>
        <p:txBody>
          <a:bodyPr wrap="square" rtlCol="0">
            <a:spAutoFit/>
          </a:bodyPr>
          <a:lstStyle/>
          <a:p>
            <a:r>
              <a:rPr lang="en-US" dirty="0">
                <a:solidFill>
                  <a:schemeClr val="bg1"/>
                </a:solidFill>
              </a:rPr>
              <a:t>January 2021</a:t>
            </a:r>
          </a:p>
        </p:txBody>
      </p:sp>
      <p:sp>
        <p:nvSpPr>
          <p:cNvPr id="11" name="TextBox 10">
            <a:extLst>
              <a:ext uri="{FF2B5EF4-FFF2-40B4-BE49-F238E27FC236}">
                <a16:creationId xmlns:a16="http://schemas.microsoft.com/office/drawing/2014/main" id="{4FBF2664-02F1-443D-81AC-311B73F5B7C0}"/>
              </a:ext>
            </a:extLst>
          </p:cNvPr>
          <p:cNvSpPr txBox="1"/>
          <p:nvPr/>
        </p:nvSpPr>
        <p:spPr>
          <a:xfrm>
            <a:off x="637336" y="1515344"/>
            <a:ext cx="9976767" cy="4524315"/>
          </a:xfrm>
          <a:prstGeom prst="rect">
            <a:avLst/>
          </a:prstGeom>
          <a:noFill/>
        </p:spPr>
        <p:txBody>
          <a:bodyPr wrap="square" rtlCol="0">
            <a:spAutoFit/>
          </a:bodyPr>
          <a:lstStyle/>
          <a:p>
            <a:r>
              <a:rPr lang="en-US" sz="1200" b="1" dirty="0">
                <a:solidFill>
                  <a:schemeClr val="bg2">
                    <a:lumMod val="25000"/>
                  </a:schemeClr>
                </a:solidFill>
              </a:rPr>
              <a:t>The Benefits of iShares ETFs in a 529 Portfolio</a:t>
            </a:r>
          </a:p>
          <a:p>
            <a:r>
              <a:rPr lang="en-US" sz="1200" dirty="0">
                <a:solidFill>
                  <a:schemeClr val="bg2">
                    <a:lumMod val="25000"/>
                  </a:schemeClr>
                </a:solidFill>
              </a:rPr>
              <a:t>The Brighter Future Advisor Plan raises the bar on education savings plans by offering the flexibility, low cost, diversification, and transparency you’ve come to expect from a world leader in Exchange Traded Funds.</a:t>
            </a:r>
            <a:r>
              <a:rPr lang="en-US" sz="1200" baseline="30000" dirty="0">
                <a:solidFill>
                  <a:schemeClr val="bg2">
                    <a:lumMod val="25000"/>
                  </a:schemeClr>
                </a:solidFill>
              </a:rPr>
              <a:t>1</a:t>
            </a:r>
          </a:p>
          <a:p>
            <a:endParaRPr lang="en-US" sz="1200" dirty="0">
              <a:solidFill>
                <a:schemeClr val="bg2">
                  <a:lumMod val="25000"/>
                </a:schemeClr>
              </a:solidFill>
            </a:endParaRPr>
          </a:p>
          <a:p>
            <a:r>
              <a:rPr lang="en-US" sz="1200" dirty="0">
                <a:solidFill>
                  <a:schemeClr val="bg2">
                    <a:lumMod val="25000"/>
                  </a:schemeClr>
                </a:solidFill>
              </a:rPr>
              <a:t>There’s no better way to deepen relationships with your clients than to help them address their top priorities, including a child’s education. You and your clients can work together to plan for the next generation, as well as leverage the Brighter Future Advisor 529 Plan for smart tax, gifting, and estate planning advantages. </a:t>
            </a:r>
          </a:p>
          <a:p>
            <a:endParaRPr lang="en-US" sz="1200" dirty="0">
              <a:solidFill>
                <a:schemeClr val="bg2">
                  <a:lumMod val="25000"/>
                </a:schemeClr>
              </a:solidFill>
            </a:endParaRPr>
          </a:p>
          <a:p>
            <a:r>
              <a:rPr lang="en-US" sz="1200" b="1" dirty="0">
                <a:solidFill>
                  <a:schemeClr val="bg2">
                    <a:lumMod val="25000"/>
                  </a:schemeClr>
                </a:solidFill>
              </a:rPr>
              <a:t>A Smart Solution</a:t>
            </a:r>
          </a:p>
          <a:p>
            <a:r>
              <a:rPr lang="en-US" sz="1200" dirty="0">
                <a:solidFill>
                  <a:schemeClr val="bg2">
                    <a:lumMod val="25000"/>
                  </a:schemeClr>
                </a:solidFill>
              </a:rPr>
              <a:t>Some of the most compelling reasons for clients to consider a 529 plan are:</a:t>
            </a:r>
          </a:p>
          <a:p>
            <a:endParaRPr lang="en-US" sz="1200" dirty="0">
              <a:solidFill>
                <a:schemeClr val="bg2">
                  <a:lumMod val="25000"/>
                </a:schemeClr>
              </a:solidFill>
            </a:endParaRPr>
          </a:p>
          <a:p>
            <a:pPr marL="171450" lvl="0" indent="-171450">
              <a:buFont typeface="Arial" panose="020B0604020202020204" pitchFamily="34" charset="0"/>
              <a:buChar char="•"/>
            </a:pPr>
            <a:r>
              <a:rPr lang="en-US" sz="1200" dirty="0">
                <a:solidFill>
                  <a:schemeClr val="bg2">
                    <a:lumMod val="25000"/>
                  </a:schemeClr>
                </a:solidFill>
              </a:rPr>
              <a:t>Tax-deferred earnings growth</a:t>
            </a:r>
          </a:p>
          <a:p>
            <a:pPr marL="171450" lvl="0" indent="-171450">
              <a:buFont typeface="Arial" panose="020B0604020202020204" pitchFamily="34" charset="0"/>
              <a:buChar char="•"/>
            </a:pPr>
            <a:r>
              <a:rPr lang="en-US" sz="1200" dirty="0">
                <a:solidFill>
                  <a:schemeClr val="bg2">
                    <a:lumMod val="25000"/>
                  </a:schemeClr>
                </a:solidFill>
              </a:rPr>
              <a:t>Tax-free</a:t>
            </a:r>
            <a:r>
              <a:rPr lang="en-US" sz="1200" baseline="30000" dirty="0">
                <a:solidFill>
                  <a:schemeClr val="bg2">
                    <a:lumMod val="25000"/>
                  </a:schemeClr>
                </a:solidFill>
              </a:rPr>
              <a:t> </a:t>
            </a:r>
            <a:r>
              <a:rPr lang="en-US" sz="1200" dirty="0">
                <a:solidFill>
                  <a:schemeClr val="bg2">
                    <a:lumMod val="25000"/>
                  </a:schemeClr>
                </a:solidFill>
              </a:rPr>
              <a:t>distributions when used for qualified expenses at eligible instituions²</a:t>
            </a:r>
          </a:p>
          <a:p>
            <a:pPr marL="171450" lvl="0" indent="-171450">
              <a:buFont typeface="Arial" panose="020B0604020202020204" pitchFamily="34" charset="0"/>
              <a:buChar char="•"/>
            </a:pPr>
            <a:r>
              <a:rPr lang="en-US" sz="1200" dirty="0">
                <a:solidFill>
                  <a:schemeClr val="bg2">
                    <a:lumMod val="25000"/>
                  </a:schemeClr>
                </a:solidFill>
              </a:rPr>
              <a:t>Control of assets always remains with the account owner</a:t>
            </a:r>
          </a:p>
          <a:p>
            <a:pPr marL="171450" lvl="0" indent="-171450">
              <a:buFont typeface="Arial" panose="020B0604020202020204" pitchFamily="34" charset="0"/>
              <a:buChar char="•"/>
            </a:pPr>
            <a:r>
              <a:rPr lang="en-US" sz="1200" dirty="0">
                <a:solidFill>
                  <a:schemeClr val="bg2">
                    <a:lumMod val="25000"/>
                  </a:schemeClr>
                </a:solidFill>
              </a:rPr>
              <a:t>Significant contribution limits determined by the state administering the plan </a:t>
            </a:r>
          </a:p>
          <a:p>
            <a:pPr marL="171450" lvl="0" indent="-171450">
              <a:buFont typeface="Arial" panose="020B0604020202020204" pitchFamily="34" charset="0"/>
              <a:buChar char="•"/>
            </a:pPr>
            <a:r>
              <a:rPr lang="en-US" sz="1200" dirty="0">
                <a:solidFill>
                  <a:schemeClr val="bg2">
                    <a:lumMod val="25000"/>
                  </a:schemeClr>
                </a:solidFill>
              </a:rPr>
              <a:t>No income restrictions for contributions</a:t>
            </a:r>
          </a:p>
          <a:p>
            <a:pPr marL="171450" lvl="0" indent="-171450">
              <a:buFont typeface="Arial" panose="020B0604020202020204" pitchFamily="34" charset="0"/>
              <a:buChar char="•"/>
            </a:pPr>
            <a:r>
              <a:rPr lang="en-US" sz="1200" dirty="0">
                <a:solidFill>
                  <a:schemeClr val="bg2">
                    <a:lumMod val="25000"/>
                  </a:schemeClr>
                </a:solidFill>
              </a:rPr>
              <a:t>Professionally managed investment portfolios</a:t>
            </a:r>
          </a:p>
          <a:p>
            <a:pPr marL="171450" lvl="0" indent="-171450">
              <a:buFont typeface="Arial" panose="020B0604020202020204" pitchFamily="34" charset="0"/>
              <a:buChar char="•"/>
            </a:pPr>
            <a:r>
              <a:rPr lang="en-US" sz="1200" dirty="0">
                <a:solidFill>
                  <a:schemeClr val="bg2">
                    <a:lumMod val="25000"/>
                  </a:schemeClr>
                </a:solidFill>
              </a:rPr>
              <a:t>No age limit for withdrawing funds – it’s not just for kids</a:t>
            </a:r>
          </a:p>
          <a:p>
            <a:pPr marL="171450" lvl="0" indent="-171450">
              <a:buFont typeface="Arial" panose="020B0604020202020204" pitchFamily="34" charset="0"/>
              <a:buChar char="•"/>
            </a:pPr>
            <a:r>
              <a:rPr lang="en-US" sz="1200" dirty="0">
                <a:solidFill>
                  <a:schemeClr val="bg2">
                    <a:lumMod val="25000"/>
                  </a:schemeClr>
                </a:solidFill>
              </a:rPr>
              <a:t>Ability to transfer unused assets to another eligible family member</a:t>
            </a:r>
          </a:p>
          <a:p>
            <a:pPr marL="171450" lvl="0" indent="-171450">
              <a:buFont typeface="Arial" panose="020B0604020202020204" pitchFamily="34" charset="0"/>
              <a:buChar char="•"/>
            </a:pPr>
            <a:r>
              <a:rPr lang="en-US" sz="1200" dirty="0">
                <a:solidFill>
                  <a:schemeClr val="bg2">
                    <a:lumMod val="25000"/>
                  </a:schemeClr>
                </a:solidFill>
              </a:rPr>
              <a:t>Assets are considered the account holder’s (not the beneficiary’s) when applying for financial aid</a:t>
            </a:r>
          </a:p>
          <a:p>
            <a:pPr marL="171450" lvl="0" indent="-171450">
              <a:buFont typeface="Arial" panose="020B0604020202020204" pitchFamily="34" charset="0"/>
              <a:buChar char="•"/>
            </a:pPr>
            <a:r>
              <a:rPr lang="en-US" sz="1200" dirty="0">
                <a:solidFill>
                  <a:schemeClr val="bg2">
                    <a:lumMod val="25000"/>
                  </a:schemeClr>
                </a:solidFill>
              </a:rPr>
              <a:t>Use at any eligible public or private college/university, undergraduate or graduate program, qualified K-12 tuition (up to $10,000 per year/student), eligible vocational school or trade school, an apprenticeship that is registered and certified with the US Department of Labor, or principal or interest on any qualified education loan as defined in section 221 (d) of the Internal Revenue Code³</a:t>
            </a:r>
          </a:p>
          <a:p>
            <a:endParaRPr lang="en-US" sz="1200" b="1" dirty="0"/>
          </a:p>
        </p:txBody>
      </p:sp>
      <p:sp>
        <p:nvSpPr>
          <p:cNvPr id="12" name="TextBox 11">
            <a:extLst>
              <a:ext uri="{FF2B5EF4-FFF2-40B4-BE49-F238E27FC236}">
                <a16:creationId xmlns:a16="http://schemas.microsoft.com/office/drawing/2014/main" id="{1CDCED5F-94A6-4241-AC2B-5F9E257765C9}"/>
              </a:ext>
            </a:extLst>
          </p:cNvPr>
          <p:cNvSpPr txBox="1"/>
          <p:nvPr/>
        </p:nvSpPr>
        <p:spPr>
          <a:xfrm>
            <a:off x="1929468" y="6459523"/>
            <a:ext cx="8447714" cy="253916"/>
          </a:xfrm>
          <a:prstGeom prst="rect">
            <a:avLst/>
          </a:prstGeom>
          <a:noFill/>
        </p:spPr>
        <p:txBody>
          <a:bodyPr wrap="square" rtlCol="0">
            <a:spAutoFit/>
          </a:bodyPr>
          <a:lstStyle/>
          <a:p>
            <a:pPr algn="ctr"/>
            <a:r>
              <a:rPr lang="en-US" sz="1050" dirty="0">
                <a:solidFill>
                  <a:schemeClr val="bg2">
                    <a:lumMod val="25000"/>
                  </a:schemeClr>
                </a:solidFill>
              </a:rPr>
              <a:t>FOR FINANCIAL PROFESSIONAL USE ONLY. NOT FOR PUBLIC DISTRIBUTION.</a:t>
            </a:r>
          </a:p>
        </p:txBody>
      </p:sp>
      <p:sp>
        <p:nvSpPr>
          <p:cNvPr id="13" name="TextBox 12">
            <a:extLst>
              <a:ext uri="{FF2B5EF4-FFF2-40B4-BE49-F238E27FC236}">
                <a16:creationId xmlns:a16="http://schemas.microsoft.com/office/drawing/2014/main" id="{E6400D7D-E6E5-4FE8-BA3B-67699CB81D54}"/>
              </a:ext>
            </a:extLst>
          </p:cNvPr>
          <p:cNvSpPr txBox="1"/>
          <p:nvPr/>
        </p:nvSpPr>
        <p:spPr>
          <a:xfrm>
            <a:off x="9050035" y="6459523"/>
            <a:ext cx="3207650" cy="230832"/>
          </a:xfrm>
          <a:prstGeom prst="rect">
            <a:avLst/>
          </a:prstGeom>
          <a:noFill/>
        </p:spPr>
        <p:txBody>
          <a:bodyPr wrap="square" rtlCol="0">
            <a:spAutoFit/>
          </a:bodyPr>
          <a:lstStyle/>
          <a:p>
            <a:r>
              <a:rPr lang="en-US" sz="900" dirty="0">
                <a:solidFill>
                  <a:schemeClr val="bg1">
                    <a:lumMod val="50000"/>
                  </a:schemeClr>
                </a:solidFill>
              </a:rPr>
              <a:t>716250-ES-ARA-Brighter Future Advisor Plan Reference Guide</a:t>
            </a:r>
          </a:p>
        </p:txBody>
      </p:sp>
      <p:sp>
        <p:nvSpPr>
          <p:cNvPr id="14" name="TextBox 13">
            <a:extLst>
              <a:ext uri="{FF2B5EF4-FFF2-40B4-BE49-F238E27FC236}">
                <a16:creationId xmlns:a16="http://schemas.microsoft.com/office/drawing/2014/main" id="{F1238D01-39F6-4A69-BCA7-0A8761920BC0}"/>
              </a:ext>
            </a:extLst>
          </p:cNvPr>
          <p:cNvSpPr txBox="1"/>
          <p:nvPr/>
        </p:nvSpPr>
        <p:spPr>
          <a:xfrm>
            <a:off x="905865" y="5834760"/>
            <a:ext cx="10494920" cy="892552"/>
          </a:xfrm>
          <a:prstGeom prst="rect">
            <a:avLst/>
          </a:prstGeom>
          <a:noFill/>
        </p:spPr>
        <p:txBody>
          <a:bodyPr wrap="square" rtlCol="0">
            <a:spAutoFit/>
          </a:bodyPr>
          <a:lstStyle/>
          <a:p>
            <a:r>
              <a:rPr lang="en-US" sz="1000" i="1" baseline="30000" dirty="0">
                <a:solidFill>
                  <a:schemeClr val="bg2">
                    <a:lumMod val="25000"/>
                  </a:schemeClr>
                </a:solidFill>
              </a:rPr>
              <a:t>1 </a:t>
            </a:r>
            <a:r>
              <a:rPr lang="en-US" sz="1000" i="1" dirty="0">
                <a:solidFill>
                  <a:schemeClr val="bg2">
                    <a:lumMod val="25000"/>
                  </a:schemeClr>
                </a:solidFill>
              </a:rPr>
              <a:t>Source: BlackRock. Based on $9.49tr in AUM as of 6/30/21.</a:t>
            </a:r>
          </a:p>
          <a:p>
            <a:r>
              <a:rPr lang="en-US" sz="1000" i="1" baseline="30000" dirty="0">
                <a:solidFill>
                  <a:schemeClr val="bg2">
                    <a:lumMod val="25000"/>
                  </a:schemeClr>
                </a:solidFill>
              </a:rPr>
              <a:t>2 </a:t>
            </a:r>
            <a:r>
              <a:rPr lang="en-US" sz="1000" i="1" dirty="0">
                <a:solidFill>
                  <a:schemeClr val="bg2">
                    <a:lumMod val="25000"/>
                  </a:schemeClr>
                </a:solidFill>
              </a:rPr>
              <a:t>An eligible institution is one that can participate in federal financial aid programs and K-12 programs.</a:t>
            </a:r>
          </a:p>
          <a:p>
            <a:r>
              <a:rPr lang="en-US" sz="1000" i="1" dirty="0">
                <a:solidFill>
                  <a:schemeClr val="bg2">
                    <a:lumMod val="25000"/>
                  </a:schemeClr>
                </a:solidFill>
              </a:rPr>
              <a:t>³ Withdrawals for loan repayment are limited to up to $10,000 lifetime, per individual, for principal or interest on any qualified education loan of the Beneficiary or a sibling of the Beneficiary</a:t>
            </a:r>
            <a:r>
              <a:rPr lang="en-US" sz="1200" dirty="0"/>
              <a:t>.</a:t>
            </a:r>
            <a:endParaRPr lang="en-US" sz="900" i="1" dirty="0"/>
          </a:p>
          <a:p>
            <a:endParaRPr lang="en-US" dirty="0"/>
          </a:p>
        </p:txBody>
      </p:sp>
      <p:pic>
        <p:nvPicPr>
          <p:cNvPr id="16" name="Picture 15" descr="Logo&#10;&#10;Description automatically generated">
            <a:extLst>
              <a:ext uri="{FF2B5EF4-FFF2-40B4-BE49-F238E27FC236}">
                <a16:creationId xmlns:a16="http://schemas.microsoft.com/office/drawing/2014/main" id="{03605951-792F-4106-A762-917A25321A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92607" y="33205"/>
            <a:ext cx="3001868" cy="1286515"/>
          </a:xfrm>
          <a:prstGeom prst="rect">
            <a:avLst/>
          </a:prstGeom>
        </p:spPr>
      </p:pic>
      <p:sp>
        <p:nvSpPr>
          <p:cNvPr id="18" name="Rectangle 17">
            <a:extLst>
              <a:ext uri="{FF2B5EF4-FFF2-40B4-BE49-F238E27FC236}">
                <a16:creationId xmlns:a16="http://schemas.microsoft.com/office/drawing/2014/main" id="{3F45AAEF-C967-4E94-8547-0D3F97DEFFB1}"/>
              </a:ext>
            </a:extLst>
          </p:cNvPr>
          <p:cNvSpPr/>
          <p:nvPr/>
        </p:nvSpPr>
        <p:spPr>
          <a:xfrm>
            <a:off x="637336" y="1023240"/>
            <a:ext cx="1429750" cy="369332"/>
          </a:xfrm>
          <a:prstGeom prst="rect">
            <a:avLst/>
          </a:prstGeom>
        </p:spPr>
        <p:txBody>
          <a:bodyPr wrap="none">
            <a:spAutoFit/>
          </a:bodyPr>
          <a:lstStyle/>
          <a:p>
            <a:r>
              <a:rPr lang="en-US" dirty="0">
                <a:solidFill>
                  <a:srgbClr val="004C97"/>
                </a:solidFill>
              </a:rPr>
              <a:t>January 2022</a:t>
            </a:r>
          </a:p>
        </p:txBody>
      </p:sp>
      <p:pic>
        <p:nvPicPr>
          <p:cNvPr id="20" name="Picture 19" descr="Logo&#10;&#10;Description automatically generated">
            <a:extLst>
              <a:ext uri="{FF2B5EF4-FFF2-40B4-BE49-F238E27FC236}">
                <a16:creationId xmlns:a16="http://schemas.microsoft.com/office/drawing/2014/main" id="{8E340661-5403-473F-979A-97A40D1C34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90133" y="33205"/>
            <a:ext cx="3001867" cy="1286515"/>
          </a:xfrm>
          <a:prstGeom prst="rect">
            <a:avLst/>
          </a:prstGeom>
        </p:spPr>
      </p:pic>
      <p:sp>
        <p:nvSpPr>
          <p:cNvPr id="21" name="Right Triangle 20">
            <a:extLst>
              <a:ext uri="{FF2B5EF4-FFF2-40B4-BE49-F238E27FC236}">
                <a16:creationId xmlns:a16="http://schemas.microsoft.com/office/drawing/2014/main" id="{EF1A2BB6-DA55-4E38-98C8-7E36909311C6}"/>
              </a:ext>
            </a:extLst>
          </p:cNvPr>
          <p:cNvSpPr/>
          <p:nvPr/>
        </p:nvSpPr>
        <p:spPr>
          <a:xfrm>
            <a:off x="0" y="4414982"/>
            <a:ext cx="1101124" cy="2443018"/>
          </a:xfrm>
          <a:prstGeom prst="rtTriangle">
            <a:avLst/>
          </a:prstGeom>
          <a:solidFill>
            <a:srgbClr val="FFB81C"/>
          </a:solidFill>
          <a:ln>
            <a:solidFill>
              <a:srgbClr val="FFB8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6722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6934780-02B0-4180-84EF-7BAB22697F25}"/>
              </a:ext>
            </a:extLst>
          </p:cNvPr>
          <p:cNvSpPr txBox="1"/>
          <p:nvPr/>
        </p:nvSpPr>
        <p:spPr>
          <a:xfrm>
            <a:off x="226503" y="163586"/>
            <a:ext cx="8296712" cy="830997"/>
          </a:xfrm>
          <a:prstGeom prst="rect">
            <a:avLst/>
          </a:prstGeom>
          <a:noFill/>
        </p:spPr>
        <p:txBody>
          <a:bodyPr wrap="square" rtlCol="0">
            <a:spAutoFit/>
          </a:bodyPr>
          <a:lstStyle/>
          <a:p>
            <a:r>
              <a:rPr lang="en-US" sz="2400" b="1" dirty="0">
                <a:solidFill>
                  <a:schemeClr val="bg1"/>
                </a:solidFill>
              </a:rPr>
              <a:t>THE BRIGHTER FUTURE ADVISOR PLAN</a:t>
            </a:r>
          </a:p>
          <a:p>
            <a:r>
              <a:rPr lang="en-US" sz="2400" b="1" dirty="0">
                <a:solidFill>
                  <a:schemeClr val="bg1"/>
                </a:solidFill>
              </a:rPr>
              <a:t>FINANCIAL PROFESSIONAL REFERENCE GUIDE</a:t>
            </a:r>
          </a:p>
        </p:txBody>
      </p:sp>
      <p:sp>
        <p:nvSpPr>
          <p:cNvPr id="10" name="TextBox 9">
            <a:extLst>
              <a:ext uri="{FF2B5EF4-FFF2-40B4-BE49-F238E27FC236}">
                <a16:creationId xmlns:a16="http://schemas.microsoft.com/office/drawing/2014/main" id="{4B1CB79F-7411-4E9F-B940-CE073645BD9F}"/>
              </a:ext>
            </a:extLst>
          </p:cNvPr>
          <p:cNvSpPr txBox="1"/>
          <p:nvPr/>
        </p:nvSpPr>
        <p:spPr>
          <a:xfrm>
            <a:off x="226503" y="1023240"/>
            <a:ext cx="2315361" cy="369332"/>
          </a:xfrm>
          <a:prstGeom prst="rect">
            <a:avLst/>
          </a:prstGeom>
          <a:noFill/>
        </p:spPr>
        <p:txBody>
          <a:bodyPr wrap="square" rtlCol="0">
            <a:spAutoFit/>
          </a:bodyPr>
          <a:lstStyle/>
          <a:p>
            <a:r>
              <a:rPr lang="en-US" dirty="0">
                <a:solidFill>
                  <a:schemeClr val="bg1"/>
                </a:solidFill>
              </a:rPr>
              <a:t>January 2021</a:t>
            </a:r>
          </a:p>
        </p:txBody>
      </p:sp>
      <p:sp>
        <p:nvSpPr>
          <p:cNvPr id="12" name="TextBox 11">
            <a:extLst>
              <a:ext uri="{FF2B5EF4-FFF2-40B4-BE49-F238E27FC236}">
                <a16:creationId xmlns:a16="http://schemas.microsoft.com/office/drawing/2014/main" id="{1CDCED5F-94A6-4241-AC2B-5F9E257765C9}"/>
              </a:ext>
            </a:extLst>
          </p:cNvPr>
          <p:cNvSpPr txBox="1"/>
          <p:nvPr/>
        </p:nvSpPr>
        <p:spPr>
          <a:xfrm>
            <a:off x="1929468" y="6459523"/>
            <a:ext cx="8447714" cy="253916"/>
          </a:xfrm>
          <a:prstGeom prst="rect">
            <a:avLst/>
          </a:prstGeom>
          <a:noFill/>
        </p:spPr>
        <p:txBody>
          <a:bodyPr wrap="square" rtlCol="0">
            <a:spAutoFit/>
          </a:bodyPr>
          <a:lstStyle/>
          <a:p>
            <a:pPr algn="ctr"/>
            <a:r>
              <a:rPr lang="en-US" sz="1050" dirty="0"/>
              <a:t>FOR FINANCIAL PROFESSIONAL USE ONLY. NOT FOR PUBLIC DISTRIBUTION.</a:t>
            </a:r>
          </a:p>
        </p:txBody>
      </p:sp>
      <p:pic>
        <p:nvPicPr>
          <p:cNvPr id="16" name="Picture 15" descr="Logo&#10;&#10;Description automatically generated">
            <a:extLst>
              <a:ext uri="{FF2B5EF4-FFF2-40B4-BE49-F238E27FC236}">
                <a16:creationId xmlns:a16="http://schemas.microsoft.com/office/drawing/2014/main" id="{03605951-792F-4106-A762-917A25321A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92607" y="33205"/>
            <a:ext cx="3001868" cy="1286515"/>
          </a:xfrm>
          <a:prstGeom prst="rect">
            <a:avLst/>
          </a:prstGeom>
        </p:spPr>
      </p:pic>
      <p:sp>
        <p:nvSpPr>
          <p:cNvPr id="15" name="TextBox 14">
            <a:extLst>
              <a:ext uri="{FF2B5EF4-FFF2-40B4-BE49-F238E27FC236}">
                <a16:creationId xmlns:a16="http://schemas.microsoft.com/office/drawing/2014/main" id="{F7F60D64-F1CB-4EFC-A8F0-71286CBFFB80}"/>
              </a:ext>
            </a:extLst>
          </p:cNvPr>
          <p:cNvSpPr txBox="1"/>
          <p:nvPr/>
        </p:nvSpPr>
        <p:spPr>
          <a:xfrm>
            <a:off x="637336" y="1555367"/>
            <a:ext cx="11166737" cy="1015663"/>
          </a:xfrm>
          <a:prstGeom prst="rect">
            <a:avLst/>
          </a:prstGeom>
          <a:noFill/>
        </p:spPr>
        <p:txBody>
          <a:bodyPr wrap="square" rtlCol="0">
            <a:spAutoFit/>
          </a:bodyPr>
          <a:lstStyle/>
          <a:p>
            <a:r>
              <a:rPr lang="en-US" sz="1200" b="1" dirty="0">
                <a:solidFill>
                  <a:schemeClr val="bg2">
                    <a:lumMod val="25000"/>
                  </a:schemeClr>
                </a:solidFill>
              </a:rPr>
              <a:t>Flexible Investment Options for your Clients</a:t>
            </a:r>
            <a:endParaRPr lang="en-US" sz="1200" dirty="0">
              <a:solidFill>
                <a:schemeClr val="bg2">
                  <a:lumMod val="25000"/>
                </a:schemeClr>
              </a:solidFill>
            </a:endParaRPr>
          </a:p>
          <a:p>
            <a:pPr>
              <a:spcBef>
                <a:spcPts val="40"/>
              </a:spcBef>
              <a:spcAft>
                <a:spcPts val="40"/>
              </a:spcAft>
            </a:pPr>
            <a:r>
              <a:rPr lang="en-US" sz="1200" dirty="0">
                <a:solidFill>
                  <a:schemeClr val="bg2">
                    <a:lumMod val="25000"/>
                  </a:schemeClr>
                </a:solidFill>
              </a:rPr>
              <a:t>Financial Professionals have access to the tools you need to build a custom portfolio using investment options appropriate for your clients’ needs. Allocate among individual portfolios, two types of managed portfolios, and an FDIC-insured savings portfolio.</a:t>
            </a:r>
          </a:p>
          <a:p>
            <a:endParaRPr lang="en-US" sz="1200" dirty="0">
              <a:solidFill>
                <a:schemeClr val="bg2">
                  <a:lumMod val="25000"/>
                </a:schemeClr>
              </a:solidFill>
            </a:endParaRPr>
          </a:p>
          <a:p>
            <a:endParaRPr lang="en-US" sz="1200" b="1" dirty="0"/>
          </a:p>
        </p:txBody>
      </p:sp>
      <p:sp>
        <p:nvSpPr>
          <p:cNvPr id="20" name="TextBox 19">
            <a:extLst>
              <a:ext uri="{FF2B5EF4-FFF2-40B4-BE49-F238E27FC236}">
                <a16:creationId xmlns:a16="http://schemas.microsoft.com/office/drawing/2014/main" id="{588F9F27-838E-4B9C-A27C-8102EDA88362}"/>
              </a:ext>
            </a:extLst>
          </p:cNvPr>
          <p:cNvSpPr txBox="1"/>
          <p:nvPr/>
        </p:nvSpPr>
        <p:spPr>
          <a:xfrm>
            <a:off x="637336" y="228829"/>
            <a:ext cx="10432262" cy="830997"/>
          </a:xfrm>
          <a:prstGeom prst="rect">
            <a:avLst/>
          </a:prstGeom>
          <a:noFill/>
        </p:spPr>
        <p:txBody>
          <a:bodyPr wrap="square" rtlCol="0">
            <a:spAutoFit/>
          </a:bodyPr>
          <a:lstStyle/>
          <a:p>
            <a:r>
              <a:rPr lang="en-US" sz="2400" b="1" dirty="0">
                <a:solidFill>
                  <a:srgbClr val="004C97"/>
                </a:solidFill>
              </a:rPr>
              <a:t>THE BRIGHTER FUTURE ADVISOR PLAN </a:t>
            </a:r>
          </a:p>
          <a:p>
            <a:r>
              <a:rPr lang="en-US" sz="2400" b="1" dirty="0">
                <a:solidFill>
                  <a:srgbClr val="004C97"/>
                </a:solidFill>
              </a:rPr>
              <a:t>FINANCIAL PROFESSIONAL REFERENCE</a:t>
            </a:r>
            <a:endParaRPr lang="en-US" sz="2400" b="1" dirty="0">
              <a:solidFill>
                <a:schemeClr val="bg1"/>
              </a:solidFill>
            </a:endParaRPr>
          </a:p>
        </p:txBody>
      </p:sp>
      <p:sp>
        <p:nvSpPr>
          <p:cNvPr id="21" name="Rectangle 20">
            <a:extLst>
              <a:ext uri="{FF2B5EF4-FFF2-40B4-BE49-F238E27FC236}">
                <a16:creationId xmlns:a16="http://schemas.microsoft.com/office/drawing/2014/main" id="{CE6D0E9B-02AC-46FE-88B0-3E201D2377AD}"/>
              </a:ext>
            </a:extLst>
          </p:cNvPr>
          <p:cNvSpPr/>
          <p:nvPr/>
        </p:nvSpPr>
        <p:spPr>
          <a:xfrm>
            <a:off x="637336" y="1023240"/>
            <a:ext cx="1429750" cy="369332"/>
          </a:xfrm>
          <a:prstGeom prst="rect">
            <a:avLst/>
          </a:prstGeom>
        </p:spPr>
        <p:txBody>
          <a:bodyPr wrap="none">
            <a:spAutoFit/>
          </a:bodyPr>
          <a:lstStyle/>
          <a:p>
            <a:r>
              <a:rPr lang="en-US" dirty="0">
                <a:solidFill>
                  <a:srgbClr val="004C97"/>
                </a:solidFill>
              </a:rPr>
              <a:t>January 2022</a:t>
            </a:r>
          </a:p>
        </p:txBody>
      </p:sp>
      <p:pic>
        <p:nvPicPr>
          <p:cNvPr id="22" name="Picture 21" descr="Logo&#10;&#10;Description automatically generated">
            <a:extLst>
              <a:ext uri="{FF2B5EF4-FFF2-40B4-BE49-F238E27FC236}">
                <a16:creationId xmlns:a16="http://schemas.microsoft.com/office/drawing/2014/main" id="{F28F5EED-E909-4052-9033-18B25CA59D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90133" y="33205"/>
            <a:ext cx="3001867" cy="1286515"/>
          </a:xfrm>
          <a:prstGeom prst="rect">
            <a:avLst/>
          </a:prstGeom>
        </p:spPr>
      </p:pic>
      <p:sp>
        <p:nvSpPr>
          <p:cNvPr id="23" name="Right Triangle 22">
            <a:extLst>
              <a:ext uri="{FF2B5EF4-FFF2-40B4-BE49-F238E27FC236}">
                <a16:creationId xmlns:a16="http://schemas.microsoft.com/office/drawing/2014/main" id="{C416E72A-E76B-4E44-A792-01B6E8F064F5}"/>
              </a:ext>
            </a:extLst>
          </p:cNvPr>
          <p:cNvSpPr/>
          <p:nvPr/>
        </p:nvSpPr>
        <p:spPr>
          <a:xfrm>
            <a:off x="0" y="4414982"/>
            <a:ext cx="1101124" cy="2443018"/>
          </a:xfrm>
          <a:prstGeom prst="rtTriangle">
            <a:avLst/>
          </a:prstGeom>
          <a:solidFill>
            <a:srgbClr val="FFB81C"/>
          </a:solidFill>
          <a:ln>
            <a:solidFill>
              <a:srgbClr val="FFB8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5F6C441-4FC0-4973-9E32-A2C6F97DB4E9}"/>
              </a:ext>
            </a:extLst>
          </p:cNvPr>
          <p:cNvSpPr txBox="1"/>
          <p:nvPr/>
        </p:nvSpPr>
        <p:spPr>
          <a:xfrm>
            <a:off x="7118262" y="2445996"/>
            <a:ext cx="2595418" cy="307777"/>
          </a:xfrm>
          <a:prstGeom prst="rect">
            <a:avLst/>
          </a:prstGeom>
          <a:noFill/>
        </p:spPr>
        <p:txBody>
          <a:bodyPr wrap="square" rtlCol="0">
            <a:spAutoFit/>
          </a:bodyPr>
          <a:lstStyle/>
          <a:p>
            <a:pPr algn="ctr"/>
            <a:r>
              <a:rPr lang="en-US" sz="1400" b="1" dirty="0">
                <a:solidFill>
                  <a:schemeClr val="bg2">
                    <a:lumMod val="25000"/>
                  </a:schemeClr>
                </a:solidFill>
              </a:rPr>
              <a:t>17 CUSTOM PORTFOLIOS</a:t>
            </a:r>
          </a:p>
        </p:txBody>
      </p:sp>
      <p:sp>
        <p:nvSpPr>
          <p:cNvPr id="6" name="Rectangle: Rounded Corners 5">
            <a:extLst>
              <a:ext uri="{FF2B5EF4-FFF2-40B4-BE49-F238E27FC236}">
                <a16:creationId xmlns:a16="http://schemas.microsoft.com/office/drawing/2014/main" id="{C43D1D97-3A78-48E6-B000-141F1B734115}"/>
              </a:ext>
            </a:extLst>
          </p:cNvPr>
          <p:cNvSpPr/>
          <p:nvPr/>
        </p:nvSpPr>
        <p:spPr>
          <a:xfrm>
            <a:off x="1030196" y="2371553"/>
            <a:ext cx="3426664" cy="1087128"/>
          </a:xfrm>
          <a:prstGeom prst="roundRect">
            <a:avLst/>
          </a:prstGeom>
          <a:solidFill>
            <a:srgbClr val="004C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a:t>7 YEAR-OF-ENROLLMENT PORTFOLIOS</a:t>
            </a:r>
          </a:p>
          <a:p>
            <a:pPr algn="ctr"/>
            <a:endParaRPr lang="en-US" sz="1400" b="1" dirty="0"/>
          </a:p>
          <a:p>
            <a:pPr marL="285750" indent="-285750">
              <a:buFont typeface="Arial" panose="020B0604020202020204" pitchFamily="34" charset="0"/>
              <a:buChar char="•"/>
            </a:pPr>
            <a:r>
              <a:rPr lang="en-US" sz="1200" dirty="0"/>
              <a:t>College Portfolio</a:t>
            </a:r>
          </a:p>
          <a:p>
            <a:pPr marL="285750" indent="-285750">
              <a:buFont typeface="Arial" panose="020B0604020202020204" pitchFamily="34" charset="0"/>
              <a:buChar char="•"/>
            </a:pPr>
            <a:r>
              <a:rPr lang="en-US" sz="1200" dirty="0"/>
              <a:t>2024, 2027, 2030, 2033, 2036, 2039</a:t>
            </a:r>
          </a:p>
        </p:txBody>
      </p:sp>
      <p:sp>
        <p:nvSpPr>
          <p:cNvPr id="8" name="Rectangle: Rounded Corners 7">
            <a:extLst>
              <a:ext uri="{FF2B5EF4-FFF2-40B4-BE49-F238E27FC236}">
                <a16:creationId xmlns:a16="http://schemas.microsoft.com/office/drawing/2014/main" id="{3C0C30F8-E725-483D-83D7-DA5058EF4E5F}"/>
              </a:ext>
            </a:extLst>
          </p:cNvPr>
          <p:cNvSpPr/>
          <p:nvPr/>
        </p:nvSpPr>
        <p:spPr>
          <a:xfrm>
            <a:off x="1030196" y="3790459"/>
            <a:ext cx="3426664" cy="1296005"/>
          </a:xfrm>
          <a:prstGeom prst="roundRect">
            <a:avLst/>
          </a:prstGeom>
          <a:solidFill>
            <a:srgbClr val="003D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a:t>4 ASSET ALLOCATION PORTFOLIOS</a:t>
            </a:r>
          </a:p>
          <a:p>
            <a:pPr algn="ctr"/>
            <a:endParaRPr lang="en-US" sz="1200" b="1" dirty="0"/>
          </a:p>
          <a:p>
            <a:pPr marL="285750" indent="-285750">
              <a:buFont typeface="Arial" panose="020B0604020202020204" pitchFamily="34" charset="0"/>
              <a:buChar char="•"/>
            </a:pPr>
            <a:r>
              <a:rPr lang="en-US" sz="1200" dirty="0">
                <a:solidFill>
                  <a:schemeClr val="bg1"/>
                </a:solidFill>
              </a:rPr>
              <a:t>iShares Aggressive</a:t>
            </a:r>
          </a:p>
          <a:p>
            <a:pPr marL="285750" indent="-285750">
              <a:buFont typeface="Arial" panose="020B0604020202020204" pitchFamily="34" charset="0"/>
              <a:buChar char="•"/>
            </a:pPr>
            <a:r>
              <a:rPr lang="en-US" sz="1200" dirty="0">
                <a:solidFill>
                  <a:schemeClr val="bg1"/>
                </a:solidFill>
              </a:rPr>
              <a:t>iShares Moderate</a:t>
            </a:r>
          </a:p>
          <a:p>
            <a:pPr marL="285750" indent="-285750">
              <a:buFont typeface="Arial" panose="020B0604020202020204" pitchFamily="34" charset="0"/>
              <a:buChar char="•"/>
            </a:pPr>
            <a:r>
              <a:rPr lang="en-US" sz="1200" dirty="0">
                <a:solidFill>
                  <a:schemeClr val="bg1"/>
                </a:solidFill>
              </a:rPr>
              <a:t>iShares Conservative</a:t>
            </a:r>
          </a:p>
          <a:p>
            <a:pPr marL="285750" indent="-285750">
              <a:buFont typeface="Arial" panose="020B0604020202020204" pitchFamily="34" charset="0"/>
              <a:buChar char="•"/>
            </a:pPr>
            <a:r>
              <a:rPr lang="en-US" sz="1200" dirty="0">
                <a:solidFill>
                  <a:schemeClr val="bg1"/>
                </a:solidFill>
              </a:rPr>
              <a:t>iShares Fixed Income</a:t>
            </a:r>
            <a:endParaRPr lang="en-US" sz="1400" dirty="0">
              <a:solidFill>
                <a:schemeClr val="bg1"/>
              </a:solidFill>
            </a:endParaRPr>
          </a:p>
        </p:txBody>
      </p:sp>
      <p:sp>
        <p:nvSpPr>
          <p:cNvPr id="9" name="Rectangle: Rounded Corners 8">
            <a:extLst>
              <a:ext uri="{FF2B5EF4-FFF2-40B4-BE49-F238E27FC236}">
                <a16:creationId xmlns:a16="http://schemas.microsoft.com/office/drawing/2014/main" id="{F48873E5-0E27-4314-9B12-D30F149DFB40}"/>
              </a:ext>
            </a:extLst>
          </p:cNvPr>
          <p:cNvSpPr/>
          <p:nvPr/>
        </p:nvSpPr>
        <p:spPr>
          <a:xfrm>
            <a:off x="1030196" y="5339364"/>
            <a:ext cx="3426664" cy="867258"/>
          </a:xfrm>
          <a:prstGeom prst="roundRect">
            <a:avLst/>
          </a:prstGeom>
          <a:solidFill>
            <a:srgbClr val="00B3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a:t>1 SAVINGS PORTFOLIO</a:t>
            </a:r>
          </a:p>
          <a:p>
            <a:pPr algn="ctr"/>
            <a:endParaRPr lang="en-US" sz="1300" b="1" dirty="0"/>
          </a:p>
          <a:p>
            <a:pPr marL="285750" indent="-285750">
              <a:buFont typeface="Arial" panose="020B0604020202020204" pitchFamily="34" charset="0"/>
              <a:buChar char="•"/>
            </a:pPr>
            <a:r>
              <a:rPr lang="en-US" sz="1300" dirty="0"/>
              <a:t>Savings </a:t>
            </a:r>
          </a:p>
        </p:txBody>
      </p:sp>
      <p:sp>
        <p:nvSpPr>
          <p:cNvPr id="24" name="Rectangle: Rounded Corners 23">
            <a:extLst>
              <a:ext uri="{FF2B5EF4-FFF2-40B4-BE49-F238E27FC236}">
                <a16:creationId xmlns:a16="http://schemas.microsoft.com/office/drawing/2014/main" id="{11DDF654-D0E8-454E-9FE5-07A917F7BE56}"/>
              </a:ext>
            </a:extLst>
          </p:cNvPr>
          <p:cNvSpPr/>
          <p:nvPr/>
        </p:nvSpPr>
        <p:spPr>
          <a:xfrm>
            <a:off x="6220704" y="2367927"/>
            <a:ext cx="5369997" cy="3927386"/>
          </a:xfrm>
          <a:prstGeom prst="roundRect">
            <a:avLst/>
          </a:prstGeom>
          <a:solidFill>
            <a:srgbClr val="004C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40"/>
              </a:spcBef>
              <a:spcAft>
                <a:spcPts val="40"/>
              </a:spcAft>
            </a:pPr>
            <a:endParaRPr lang="en-US" dirty="0">
              <a:solidFill>
                <a:schemeClr val="bg1"/>
              </a:solidFill>
            </a:endParaRPr>
          </a:p>
        </p:txBody>
      </p:sp>
      <p:sp>
        <p:nvSpPr>
          <p:cNvPr id="25" name="TextBox 24">
            <a:extLst>
              <a:ext uri="{FF2B5EF4-FFF2-40B4-BE49-F238E27FC236}">
                <a16:creationId xmlns:a16="http://schemas.microsoft.com/office/drawing/2014/main" id="{A16F465B-D9D0-40BC-965F-1865DC0CF609}"/>
              </a:ext>
            </a:extLst>
          </p:cNvPr>
          <p:cNvSpPr txBox="1"/>
          <p:nvPr/>
        </p:nvSpPr>
        <p:spPr>
          <a:xfrm>
            <a:off x="6664840" y="2948085"/>
            <a:ext cx="2115128" cy="3046988"/>
          </a:xfrm>
          <a:prstGeom prst="rect">
            <a:avLst/>
          </a:prstGeom>
          <a:noFill/>
        </p:spPr>
        <p:txBody>
          <a:bodyPr wrap="square" rtlCol="0">
            <a:spAutoFit/>
          </a:bodyPr>
          <a:lstStyle/>
          <a:p>
            <a:pPr>
              <a:spcBef>
                <a:spcPts val="40"/>
              </a:spcBef>
              <a:spcAft>
                <a:spcPts val="40"/>
              </a:spcAft>
            </a:pPr>
            <a:r>
              <a:rPr lang="en-US" sz="1200" b="1" i="1" dirty="0">
                <a:solidFill>
                  <a:schemeClr val="bg1"/>
                </a:solidFill>
              </a:rPr>
              <a:t>US Equities</a:t>
            </a:r>
          </a:p>
          <a:p>
            <a:pPr marL="171450" indent="-171450">
              <a:spcBef>
                <a:spcPts val="40"/>
              </a:spcBef>
              <a:spcAft>
                <a:spcPts val="40"/>
              </a:spcAft>
              <a:buFont typeface="Arial" panose="020B0604020202020204" pitchFamily="34" charset="0"/>
              <a:buChar char="•"/>
            </a:pPr>
            <a:r>
              <a:rPr lang="en-US" sz="1200" dirty="0">
                <a:solidFill>
                  <a:schemeClr val="bg1"/>
                </a:solidFill>
              </a:rPr>
              <a:t>iShares Russell 1000 </a:t>
            </a:r>
          </a:p>
          <a:p>
            <a:pPr marL="171450" indent="-171450">
              <a:spcBef>
                <a:spcPts val="40"/>
              </a:spcBef>
              <a:spcAft>
                <a:spcPts val="40"/>
              </a:spcAft>
              <a:buFont typeface="Arial" panose="020B0604020202020204" pitchFamily="34" charset="0"/>
              <a:buChar char="•"/>
            </a:pPr>
            <a:r>
              <a:rPr lang="en-US" sz="1200" dirty="0">
                <a:solidFill>
                  <a:schemeClr val="bg1"/>
                </a:solidFill>
              </a:rPr>
              <a:t>iShares Russell 2000 </a:t>
            </a:r>
          </a:p>
          <a:p>
            <a:pPr marL="171450" indent="-171450">
              <a:spcBef>
                <a:spcPts val="40"/>
              </a:spcBef>
              <a:spcAft>
                <a:spcPts val="40"/>
              </a:spcAft>
              <a:buFont typeface="Arial" panose="020B0604020202020204" pitchFamily="34" charset="0"/>
              <a:buChar char="•"/>
            </a:pPr>
            <a:r>
              <a:rPr lang="en-US" sz="1200" dirty="0">
                <a:solidFill>
                  <a:schemeClr val="bg1"/>
                </a:solidFill>
              </a:rPr>
              <a:t>iShares Core S&amp;P Total U.S. Stock Market </a:t>
            </a:r>
          </a:p>
          <a:p>
            <a:pPr marL="171450" indent="-171450">
              <a:spcBef>
                <a:spcPts val="40"/>
              </a:spcBef>
              <a:spcAft>
                <a:spcPts val="40"/>
              </a:spcAft>
              <a:buFont typeface="Arial" panose="020B0604020202020204" pitchFamily="34" charset="0"/>
              <a:buChar char="•"/>
            </a:pPr>
            <a:r>
              <a:rPr lang="en-US" sz="1200" dirty="0">
                <a:solidFill>
                  <a:schemeClr val="bg1"/>
                </a:solidFill>
              </a:rPr>
              <a:t>iShares Core High Dividend </a:t>
            </a:r>
          </a:p>
          <a:p>
            <a:pPr>
              <a:spcBef>
                <a:spcPts val="40"/>
              </a:spcBef>
              <a:spcAft>
                <a:spcPts val="40"/>
              </a:spcAft>
            </a:pPr>
            <a:r>
              <a:rPr lang="en-US" sz="1200" b="1" i="1" dirty="0">
                <a:solidFill>
                  <a:schemeClr val="bg1"/>
                </a:solidFill>
              </a:rPr>
              <a:t>International Equities</a:t>
            </a:r>
          </a:p>
          <a:p>
            <a:pPr marL="171450" indent="-171450">
              <a:spcBef>
                <a:spcPts val="40"/>
              </a:spcBef>
              <a:spcAft>
                <a:spcPts val="40"/>
              </a:spcAft>
              <a:buFont typeface="Arial" panose="020B0604020202020204" pitchFamily="34" charset="0"/>
              <a:buChar char="•"/>
            </a:pPr>
            <a:r>
              <a:rPr lang="en-US" sz="1200" dirty="0">
                <a:solidFill>
                  <a:schemeClr val="bg1"/>
                </a:solidFill>
              </a:rPr>
              <a:t>iShares Core MSCI EAFE </a:t>
            </a:r>
          </a:p>
          <a:p>
            <a:pPr marL="171450" indent="-171450">
              <a:spcBef>
                <a:spcPts val="40"/>
              </a:spcBef>
              <a:spcAft>
                <a:spcPts val="40"/>
              </a:spcAft>
              <a:buFont typeface="Arial" panose="020B0604020202020204" pitchFamily="34" charset="0"/>
              <a:buChar char="•"/>
            </a:pPr>
            <a:r>
              <a:rPr lang="en-US" sz="1200" dirty="0">
                <a:solidFill>
                  <a:schemeClr val="bg1"/>
                </a:solidFill>
              </a:rPr>
              <a:t>iShares Core MSCI Emerging Markets </a:t>
            </a:r>
          </a:p>
          <a:p>
            <a:pPr marL="171450" indent="-171450">
              <a:spcBef>
                <a:spcPts val="40"/>
              </a:spcBef>
              <a:spcAft>
                <a:spcPts val="40"/>
              </a:spcAft>
              <a:buFont typeface="Arial" panose="020B0604020202020204" pitchFamily="34" charset="0"/>
              <a:buChar char="•"/>
            </a:pPr>
            <a:r>
              <a:rPr lang="en-US" sz="1200" dirty="0">
                <a:solidFill>
                  <a:schemeClr val="bg1"/>
                </a:solidFill>
              </a:rPr>
              <a:t>iShares Edge MSCI Min Vol EAFE </a:t>
            </a:r>
          </a:p>
          <a:p>
            <a:pPr marL="171450" indent="-171450">
              <a:spcBef>
                <a:spcPts val="40"/>
              </a:spcBef>
              <a:spcAft>
                <a:spcPts val="40"/>
              </a:spcAft>
              <a:buFont typeface="Arial" panose="020B0604020202020204" pitchFamily="34" charset="0"/>
              <a:buChar char="•"/>
            </a:pPr>
            <a:r>
              <a:rPr lang="en-US" sz="1200" dirty="0">
                <a:solidFill>
                  <a:schemeClr val="bg1"/>
                </a:solidFill>
              </a:rPr>
              <a:t>iShares Edge MSCI Min Vol Emerging Markets</a:t>
            </a:r>
          </a:p>
          <a:p>
            <a:pPr marL="171450" indent="-171450">
              <a:spcBef>
                <a:spcPts val="40"/>
              </a:spcBef>
              <a:spcAft>
                <a:spcPts val="40"/>
              </a:spcAft>
              <a:buFont typeface="Arial" panose="020B0604020202020204" pitchFamily="34" charset="0"/>
              <a:buChar char="•"/>
            </a:pPr>
            <a:r>
              <a:rPr lang="en-US" sz="1200" dirty="0">
                <a:solidFill>
                  <a:schemeClr val="bg1"/>
                </a:solidFill>
              </a:rPr>
              <a:t>iShares Core MSCI Total International Stock</a:t>
            </a:r>
          </a:p>
        </p:txBody>
      </p:sp>
      <p:sp>
        <p:nvSpPr>
          <p:cNvPr id="26" name="TextBox 25">
            <a:extLst>
              <a:ext uri="{FF2B5EF4-FFF2-40B4-BE49-F238E27FC236}">
                <a16:creationId xmlns:a16="http://schemas.microsoft.com/office/drawing/2014/main" id="{46EF76B3-D6AC-4737-AC69-B4EB52B47D05}"/>
              </a:ext>
            </a:extLst>
          </p:cNvPr>
          <p:cNvSpPr txBox="1"/>
          <p:nvPr/>
        </p:nvSpPr>
        <p:spPr>
          <a:xfrm>
            <a:off x="9224104" y="2928319"/>
            <a:ext cx="2302519" cy="2954655"/>
          </a:xfrm>
          <a:prstGeom prst="rect">
            <a:avLst/>
          </a:prstGeom>
          <a:noFill/>
        </p:spPr>
        <p:txBody>
          <a:bodyPr wrap="square" rtlCol="0">
            <a:spAutoFit/>
          </a:bodyPr>
          <a:lstStyle/>
          <a:p>
            <a:pPr>
              <a:spcBef>
                <a:spcPts val="40"/>
              </a:spcBef>
              <a:spcAft>
                <a:spcPts val="40"/>
              </a:spcAft>
            </a:pPr>
            <a:r>
              <a:rPr lang="en-US" sz="1200" b="1" i="1" dirty="0">
                <a:solidFill>
                  <a:schemeClr val="bg1"/>
                </a:solidFill>
              </a:rPr>
              <a:t>Real Estate</a:t>
            </a:r>
          </a:p>
          <a:p>
            <a:pPr marL="171450" indent="-171450">
              <a:spcBef>
                <a:spcPts val="40"/>
              </a:spcBef>
              <a:spcAft>
                <a:spcPts val="40"/>
              </a:spcAft>
              <a:buFont typeface="Arial" panose="020B0604020202020204" pitchFamily="34" charset="0"/>
              <a:buChar char="•"/>
            </a:pPr>
            <a:r>
              <a:rPr lang="en-US" sz="1200" dirty="0">
                <a:solidFill>
                  <a:schemeClr val="bg1"/>
                </a:solidFill>
              </a:rPr>
              <a:t>iShares Core U.S. REIT</a:t>
            </a:r>
            <a:endParaRPr lang="en-US" sz="1200" b="1" i="1" dirty="0">
              <a:solidFill>
                <a:schemeClr val="bg1"/>
              </a:solidFill>
            </a:endParaRPr>
          </a:p>
          <a:p>
            <a:pPr>
              <a:spcBef>
                <a:spcPts val="40"/>
              </a:spcBef>
              <a:spcAft>
                <a:spcPts val="40"/>
              </a:spcAft>
            </a:pPr>
            <a:r>
              <a:rPr lang="en-US" sz="1200" b="1" i="1" dirty="0">
                <a:solidFill>
                  <a:schemeClr val="bg1"/>
                </a:solidFill>
              </a:rPr>
              <a:t>Fixed Income</a:t>
            </a:r>
          </a:p>
          <a:p>
            <a:pPr marL="171450" indent="-171450">
              <a:spcBef>
                <a:spcPts val="40"/>
              </a:spcBef>
              <a:spcAft>
                <a:spcPts val="40"/>
              </a:spcAft>
              <a:buFont typeface="Arial" panose="020B0604020202020204" pitchFamily="34" charset="0"/>
              <a:buChar char="•"/>
            </a:pPr>
            <a:r>
              <a:rPr lang="en-US" sz="1200" dirty="0">
                <a:solidFill>
                  <a:schemeClr val="bg1"/>
                </a:solidFill>
              </a:rPr>
              <a:t>iShares Core U.S. Aggregate Bond </a:t>
            </a:r>
          </a:p>
          <a:p>
            <a:pPr marL="171450" indent="-171450">
              <a:spcBef>
                <a:spcPts val="40"/>
              </a:spcBef>
              <a:spcAft>
                <a:spcPts val="40"/>
              </a:spcAft>
              <a:buFont typeface="Arial" panose="020B0604020202020204" pitchFamily="34" charset="0"/>
              <a:buChar char="•"/>
            </a:pPr>
            <a:r>
              <a:rPr lang="en-US" sz="1200" dirty="0">
                <a:solidFill>
                  <a:schemeClr val="bg1"/>
                </a:solidFill>
              </a:rPr>
              <a:t>iShares TIPS Bond </a:t>
            </a:r>
          </a:p>
          <a:p>
            <a:pPr marL="171450" indent="-171450">
              <a:spcBef>
                <a:spcPts val="40"/>
              </a:spcBef>
              <a:spcAft>
                <a:spcPts val="40"/>
              </a:spcAft>
              <a:buFont typeface="Arial" panose="020B0604020202020204" pitchFamily="34" charset="0"/>
              <a:buChar char="•"/>
            </a:pPr>
            <a:r>
              <a:rPr lang="en-US" sz="1200" dirty="0">
                <a:solidFill>
                  <a:schemeClr val="bg1"/>
                </a:solidFill>
              </a:rPr>
              <a:t>iShares 20+ Year Treasury Bond </a:t>
            </a:r>
          </a:p>
          <a:p>
            <a:pPr marL="171450" indent="-171450">
              <a:spcBef>
                <a:spcPts val="40"/>
              </a:spcBef>
              <a:spcAft>
                <a:spcPts val="40"/>
              </a:spcAft>
              <a:buFont typeface="Arial" panose="020B0604020202020204" pitchFamily="34" charset="0"/>
              <a:buChar char="•"/>
            </a:pPr>
            <a:r>
              <a:rPr lang="en-US" sz="1200" dirty="0">
                <a:solidFill>
                  <a:schemeClr val="bg1"/>
                </a:solidFill>
              </a:rPr>
              <a:t>iShares Short Treasury Bond </a:t>
            </a:r>
          </a:p>
          <a:p>
            <a:pPr marL="171450" indent="-171450">
              <a:spcBef>
                <a:spcPts val="40"/>
              </a:spcBef>
              <a:spcAft>
                <a:spcPts val="40"/>
              </a:spcAft>
              <a:buFont typeface="Arial" panose="020B0604020202020204" pitchFamily="34" charset="0"/>
              <a:buChar char="•"/>
            </a:pPr>
            <a:r>
              <a:rPr lang="en-US" sz="1200" dirty="0">
                <a:solidFill>
                  <a:schemeClr val="bg1"/>
                </a:solidFill>
              </a:rPr>
              <a:t>iShares 1-5 Year Investment Grade Corporate Bond </a:t>
            </a:r>
          </a:p>
          <a:p>
            <a:pPr marL="171450" indent="-171450">
              <a:spcBef>
                <a:spcPts val="40"/>
              </a:spcBef>
              <a:spcAft>
                <a:spcPts val="40"/>
              </a:spcAft>
              <a:buFont typeface="Arial" panose="020B0604020202020204" pitchFamily="34" charset="0"/>
              <a:buChar char="•"/>
            </a:pPr>
            <a:r>
              <a:rPr lang="en-US" sz="1200" dirty="0">
                <a:solidFill>
                  <a:schemeClr val="bg1"/>
                </a:solidFill>
              </a:rPr>
              <a:t>iShares </a:t>
            </a:r>
            <a:r>
              <a:rPr lang="en-US" sz="1200" dirty="0" err="1">
                <a:solidFill>
                  <a:schemeClr val="bg1"/>
                </a:solidFill>
              </a:rPr>
              <a:t>iBoxx</a:t>
            </a:r>
            <a:r>
              <a:rPr lang="en-US" sz="1200" dirty="0">
                <a:solidFill>
                  <a:schemeClr val="bg1"/>
                </a:solidFill>
              </a:rPr>
              <a:t> $ Investment Grade Corporate Bond</a:t>
            </a:r>
          </a:p>
          <a:p>
            <a:pPr marL="171450" indent="-171450">
              <a:spcBef>
                <a:spcPts val="40"/>
              </a:spcBef>
              <a:spcAft>
                <a:spcPts val="40"/>
              </a:spcAft>
              <a:buFont typeface="Arial" panose="020B0604020202020204" pitchFamily="34" charset="0"/>
              <a:buChar char="•"/>
            </a:pPr>
            <a:r>
              <a:rPr lang="en-US" sz="1200" dirty="0">
                <a:solidFill>
                  <a:schemeClr val="bg1"/>
                </a:solidFill>
              </a:rPr>
              <a:t>iShares </a:t>
            </a:r>
            <a:r>
              <a:rPr lang="en-US" sz="1200" dirty="0" err="1">
                <a:solidFill>
                  <a:schemeClr val="bg1"/>
                </a:solidFill>
              </a:rPr>
              <a:t>iBoxx</a:t>
            </a:r>
            <a:r>
              <a:rPr lang="en-US" sz="1200" dirty="0">
                <a:solidFill>
                  <a:schemeClr val="bg1"/>
                </a:solidFill>
              </a:rPr>
              <a:t> $ High Yield Corporate Bond</a:t>
            </a:r>
          </a:p>
          <a:p>
            <a:endParaRPr lang="en-US" dirty="0"/>
          </a:p>
        </p:txBody>
      </p:sp>
      <p:sp>
        <p:nvSpPr>
          <p:cNvPr id="27" name="TextBox 26">
            <a:extLst>
              <a:ext uri="{FF2B5EF4-FFF2-40B4-BE49-F238E27FC236}">
                <a16:creationId xmlns:a16="http://schemas.microsoft.com/office/drawing/2014/main" id="{54BD2659-410B-43CB-B81F-270E5523471A}"/>
              </a:ext>
            </a:extLst>
          </p:cNvPr>
          <p:cNvSpPr txBox="1"/>
          <p:nvPr/>
        </p:nvSpPr>
        <p:spPr>
          <a:xfrm>
            <a:off x="7145708" y="2492195"/>
            <a:ext cx="3519987" cy="292388"/>
          </a:xfrm>
          <a:prstGeom prst="rect">
            <a:avLst/>
          </a:prstGeom>
          <a:noFill/>
        </p:spPr>
        <p:txBody>
          <a:bodyPr wrap="square" rtlCol="0">
            <a:spAutoFit/>
          </a:bodyPr>
          <a:lstStyle/>
          <a:p>
            <a:pPr algn="ctr"/>
            <a:r>
              <a:rPr lang="en-US" sz="1300" b="1" dirty="0">
                <a:solidFill>
                  <a:schemeClr val="bg1"/>
                </a:solidFill>
              </a:rPr>
              <a:t>17 CUSTOM PORTFOLIOS</a:t>
            </a:r>
          </a:p>
        </p:txBody>
      </p:sp>
      <p:sp>
        <p:nvSpPr>
          <p:cNvPr id="28" name="TextBox 27">
            <a:extLst>
              <a:ext uri="{FF2B5EF4-FFF2-40B4-BE49-F238E27FC236}">
                <a16:creationId xmlns:a16="http://schemas.microsoft.com/office/drawing/2014/main" id="{4DD8C22C-9039-4D3C-BD5C-34B170A9EBA7}"/>
              </a:ext>
            </a:extLst>
          </p:cNvPr>
          <p:cNvSpPr txBox="1"/>
          <p:nvPr/>
        </p:nvSpPr>
        <p:spPr>
          <a:xfrm>
            <a:off x="9050035" y="6459523"/>
            <a:ext cx="3207650" cy="230832"/>
          </a:xfrm>
          <a:prstGeom prst="rect">
            <a:avLst/>
          </a:prstGeom>
          <a:noFill/>
        </p:spPr>
        <p:txBody>
          <a:bodyPr wrap="square" rtlCol="0">
            <a:spAutoFit/>
          </a:bodyPr>
          <a:lstStyle/>
          <a:p>
            <a:r>
              <a:rPr lang="en-US" sz="900" dirty="0">
                <a:solidFill>
                  <a:schemeClr val="bg1">
                    <a:lumMod val="50000"/>
                  </a:schemeClr>
                </a:solidFill>
              </a:rPr>
              <a:t>716250-ES-ARA-Brighter Future Advisor Plan Reference Guide</a:t>
            </a:r>
          </a:p>
        </p:txBody>
      </p:sp>
    </p:spTree>
    <p:extLst>
      <p:ext uri="{BB962C8B-B14F-4D97-AF65-F5344CB8AC3E}">
        <p14:creationId xmlns:p14="http://schemas.microsoft.com/office/powerpoint/2010/main" val="2274170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1CDCED5F-94A6-4241-AC2B-5F9E257765C9}"/>
              </a:ext>
            </a:extLst>
          </p:cNvPr>
          <p:cNvSpPr txBox="1"/>
          <p:nvPr/>
        </p:nvSpPr>
        <p:spPr>
          <a:xfrm>
            <a:off x="1929468" y="6459523"/>
            <a:ext cx="8447714" cy="253916"/>
          </a:xfrm>
          <a:prstGeom prst="rect">
            <a:avLst/>
          </a:prstGeom>
          <a:noFill/>
        </p:spPr>
        <p:txBody>
          <a:bodyPr wrap="square" rtlCol="0">
            <a:spAutoFit/>
          </a:bodyPr>
          <a:lstStyle/>
          <a:p>
            <a:pPr algn="ctr"/>
            <a:r>
              <a:rPr lang="en-US" sz="1050" dirty="0">
                <a:solidFill>
                  <a:schemeClr val="bg2">
                    <a:lumMod val="25000"/>
                  </a:schemeClr>
                </a:solidFill>
              </a:rPr>
              <a:t>FOR FINANCIAL PROFESSIONAL USE ONLY. NOT FOR PUBLIC DISTRIBUTION.</a:t>
            </a:r>
          </a:p>
        </p:txBody>
      </p:sp>
      <p:sp>
        <p:nvSpPr>
          <p:cNvPr id="15" name="TextBox 14">
            <a:extLst>
              <a:ext uri="{FF2B5EF4-FFF2-40B4-BE49-F238E27FC236}">
                <a16:creationId xmlns:a16="http://schemas.microsoft.com/office/drawing/2014/main" id="{F7F60D64-F1CB-4EFC-A8F0-71286CBFFB80}"/>
              </a:ext>
            </a:extLst>
          </p:cNvPr>
          <p:cNvSpPr txBox="1"/>
          <p:nvPr/>
        </p:nvSpPr>
        <p:spPr>
          <a:xfrm>
            <a:off x="809711" y="1423193"/>
            <a:ext cx="11694253" cy="830997"/>
          </a:xfrm>
          <a:prstGeom prst="rect">
            <a:avLst/>
          </a:prstGeom>
          <a:noFill/>
        </p:spPr>
        <p:txBody>
          <a:bodyPr wrap="square" rtlCol="0">
            <a:spAutoFit/>
          </a:bodyPr>
          <a:lstStyle/>
          <a:p>
            <a:r>
              <a:rPr lang="en-US" sz="1200" b="1" dirty="0">
                <a:solidFill>
                  <a:schemeClr val="bg2">
                    <a:lumMod val="25000"/>
                  </a:schemeClr>
                </a:solidFill>
              </a:rPr>
              <a:t>Available Shares Classes and Fees for the Brighter Future Advisor Plan</a:t>
            </a:r>
            <a:endParaRPr lang="en-US" sz="1200" dirty="0">
              <a:solidFill>
                <a:schemeClr val="bg2">
                  <a:lumMod val="25000"/>
                </a:schemeClr>
              </a:solidFill>
            </a:endParaRPr>
          </a:p>
          <a:p>
            <a:pPr>
              <a:spcBef>
                <a:spcPts val="40"/>
              </a:spcBef>
              <a:spcAft>
                <a:spcPts val="40"/>
              </a:spcAft>
            </a:pPr>
            <a:r>
              <a:rPr lang="en-US" sz="1100" dirty="0">
                <a:solidFill>
                  <a:schemeClr val="bg2">
                    <a:lumMod val="25000"/>
                  </a:schemeClr>
                </a:solidFill>
              </a:rPr>
              <a:t>The Brighter Future Advisor Plan features portfolios that invest in low-cost iShares® ETFs. </a:t>
            </a:r>
          </a:p>
          <a:p>
            <a:endParaRPr lang="en-US" sz="1200" dirty="0">
              <a:solidFill>
                <a:schemeClr val="bg2">
                  <a:lumMod val="25000"/>
                </a:schemeClr>
              </a:solidFill>
            </a:endParaRPr>
          </a:p>
          <a:p>
            <a:endParaRPr lang="en-US" sz="1200" b="1" dirty="0"/>
          </a:p>
        </p:txBody>
      </p:sp>
      <p:sp>
        <p:nvSpPr>
          <p:cNvPr id="20" name="TextBox 19">
            <a:extLst>
              <a:ext uri="{FF2B5EF4-FFF2-40B4-BE49-F238E27FC236}">
                <a16:creationId xmlns:a16="http://schemas.microsoft.com/office/drawing/2014/main" id="{8306512B-9051-4C75-88AA-F81F4AA0219D}"/>
              </a:ext>
            </a:extLst>
          </p:cNvPr>
          <p:cNvSpPr txBox="1"/>
          <p:nvPr/>
        </p:nvSpPr>
        <p:spPr>
          <a:xfrm>
            <a:off x="809711" y="4076542"/>
            <a:ext cx="11694253" cy="630942"/>
          </a:xfrm>
          <a:prstGeom prst="rect">
            <a:avLst/>
          </a:prstGeom>
          <a:noFill/>
        </p:spPr>
        <p:txBody>
          <a:bodyPr wrap="square" rtlCol="0">
            <a:spAutoFit/>
          </a:bodyPr>
          <a:lstStyle/>
          <a:p>
            <a:r>
              <a:rPr lang="en-US" sz="1200" b="1" dirty="0">
                <a:solidFill>
                  <a:schemeClr val="bg2">
                    <a:lumMod val="25000"/>
                  </a:schemeClr>
                </a:solidFill>
              </a:rPr>
              <a:t>Breakpoints</a:t>
            </a:r>
            <a:endParaRPr lang="en-US" sz="1200" dirty="0">
              <a:solidFill>
                <a:schemeClr val="bg2">
                  <a:lumMod val="25000"/>
                </a:schemeClr>
              </a:solidFill>
            </a:endParaRPr>
          </a:p>
          <a:p>
            <a:pPr>
              <a:spcBef>
                <a:spcPts val="40"/>
              </a:spcBef>
              <a:spcAft>
                <a:spcPts val="40"/>
              </a:spcAft>
            </a:pPr>
            <a:r>
              <a:rPr lang="en-US" sz="1100" dirty="0">
                <a:solidFill>
                  <a:schemeClr val="bg2">
                    <a:lumMod val="25000"/>
                  </a:schemeClr>
                </a:solidFill>
              </a:rPr>
              <a:t>Clients of Broker Dealers may be eligible to invest at a reduced initial sales charges when investing in Class A Units, as described below, if their purchases, in the aggregate, are $99,999 or greater.</a:t>
            </a:r>
          </a:p>
          <a:p>
            <a:endParaRPr lang="en-US" sz="1200" b="1" dirty="0"/>
          </a:p>
        </p:txBody>
      </p:sp>
      <p:sp>
        <p:nvSpPr>
          <p:cNvPr id="6" name="TextBox 5">
            <a:extLst>
              <a:ext uri="{FF2B5EF4-FFF2-40B4-BE49-F238E27FC236}">
                <a16:creationId xmlns:a16="http://schemas.microsoft.com/office/drawing/2014/main" id="{242B2473-DBFF-4BBC-BECF-64DF99180398}"/>
              </a:ext>
            </a:extLst>
          </p:cNvPr>
          <p:cNvSpPr txBox="1"/>
          <p:nvPr/>
        </p:nvSpPr>
        <p:spPr>
          <a:xfrm>
            <a:off x="809711" y="3211553"/>
            <a:ext cx="9859946" cy="646331"/>
          </a:xfrm>
          <a:prstGeom prst="rect">
            <a:avLst/>
          </a:prstGeom>
          <a:noFill/>
        </p:spPr>
        <p:txBody>
          <a:bodyPr wrap="square" rtlCol="0">
            <a:spAutoFit/>
          </a:bodyPr>
          <a:lstStyle/>
          <a:p>
            <a:pPr lvl="0" defTabSz="972556">
              <a:defRPr/>
            </a:pPr>
            <a:r>
              <a:rPr lang="en-US" sz="900" dirty="0">
                <a:solidFill>
                  <a:schemeClr val="bg2">
                    <a:lumMod val="25000"/>
                  </a:schemeClr>
                </a:solidFill>
              </a:rPr>
              <a:t>³Class F Units are available only to Account Owners (AO) investing in Class F Units using the services of a RIA or financial planner who is compensated through an advisory account fee paid directly by the AO, not a sales commission/distribution fee.</a:t>
            </a:r>
          </a:p>
          <a:p>
            <a:pPr lvl="0" defTabSz="972556">
              <a:defRPr/>
            </a:pPr>
            <a:r>
              <a:rPr lang="en-US" sz="900" dirty="0">
                <a:solidFill>
                  <a:schemeClr val="bg2">
                    <a:lumMod val="25000"/>
                  </a:schemeClr>
                </a:solidFill>
              </a:rPr>
              <a:t>A $10 Annual Account Maintenance Fee (assessed per account for all share classes) is waived for accounts where the combined account balance is equal to or greater than $20,000. All Portfolios are also subject to the applicable Underlying Investment Expenses. </a:t>
            </a:r>
          </a:p>
        </p:txBody>
      </p:sp>
      <p:sp>
        <p:nvSpPr>
          <p:cNvPr id="22" name="TextBox 21">
            <a:extLst>
              <a:ext uri="{FF2B5EF4-FFF2-40B4-BE49-F238E27FC236}">
                <a16:creationId xmlns:a16="http://schemas.microsoft.com/office/drawing/2014/main" id="{C0C20985-4DCB-453A-9099-189B23FD7244}"/>
              </a:ext>
            </a:extLst>
          </p:cNvPr>
          <p:cNvSpPr txBox="1"/>
          <p:nvPr/>
        </p:nvSpPr>
        <p:spPr>
          <a:xfrm>
            <a:off x="892415" y="6188026"/>
            <a:ext cx="10910645" cy="230832"/>
          </a:xfrm>
          <a:prstGeom prst="rect">
            <a:avLst/>
          </a:prstGeom>
          <a:noFill/>
        </p:spPr>
        <p:txBody>
          <a:bodyPr wrap="square" rtlCol="0">
            <a:spAutoFit/>
          </a:bodyPr>
          <a:lstStyle/>
          <a:p>
            <a:pPr lvl="0" defTabSz="972556">
              <a:defRPr/>
            </a:pPr>
            <a:r>
              <a:rPr lang="en-US" sz="900" dirty="0">
                <a:solidFill>
                  <a:schemeClr val="bg2">
                    <a:lumMod val="25000"/>
                  </a:schemeClr>
                </a:solidFill>
              </a:rPr>
              <a:t>Because of rounding in the calculation of offering price and the number of shares purchased, actual sales charges you pay may be more or less than these percentages. There is no initial sales charge on the Savings Portfolio.</a:t>
            </a:r>
          </a:p>
        </p:txBody>
      </p:sp>
      <p:sp>
        <p:nvSpPr>
          <p:cNvPr id="23" name="TextBox 22">
            <a:extLst>
              <a:ext uri="{FF2B5EF4-FFF2-40B4-BE49-F238E27FC236}">
                <a16:creationId xmlns:a16="http://schemas.microsoft.com/office/drawing/2014/main" id="{89992D41-8BFC-4077-BDD3-233C6F5E3C6D}"/>
              </a:ext>
            </a:extLst>
          </p:cNvPr>
          <p:cNvSpPr txBox="1"/>
          <p:nvPr/>
        </p:nvSpPr>
        <p:spPr>
          <a:xfrm>
            <a:off x="637336" y="228829"/>
            <a:ext cx="10432262" cy="830997"/>
          </a:xfrm>
          <a:prstGeom prst="rect">
            <a:avLst/>
          </a:prstGeom>
          <a:noFill/>
        </p:spPr>
        <p:txBody>
          <a:bodyPr wrap="square" rtlCol="0">
            <a:spAutoFit/>
          </a:bodyPr>
          <a:lstStyle/>
          <a:p>
            <a:r>
              <a:rPr lang="en-US" sz="2400" b="1" dirty="0">
                <a:solidFill>
                  <a:srgbClr val="004C97"/>
                </a:solidFill>
              </a:rPr>
              <a:t>THE BRIGHTER FUTURE ADVISOR PLAN </a:t>
            </a:r>
          </a:p>
          <a:p>
            <a:r>
              <a:rPr lang="en-US" sz="2400" b="1" dirty="0">
                <a:solidFill>
                  <a:srgbClr val="004C97"/>
                </a:solidFill>
              </a:rPr>
              <a:t>FINANCIAL PROFESSIONAL REFERENCE </a:t>
            </a:r>
            <a:r>
              <a:rPr lang="en-US" sz="2400" b="1" dirty="0">
                <a:solidFill>
                  <a:schemeClr val="bg1"/>
                </a:solidFill>
              </a:rPr>
              <a:t>GUIDE</a:t>
            </a:r>
          </a:p>
        </p:txBody>
      </p:sp>
      <p:pic>
        <p:nvPicPr>
          <p:cNvPr id="24" name="Picture 23" descr="Logo&#10;&#10;Description automatically generated">
            <a:extLst>
              <a:ext uri="{FF2B5EF4-FFF2-40B4-BE49-F238E27FC236}">
                <a16:creationId xmlns:a16="http://schemas.microsoft.com/office/drawing/2014/main" id="{C36A20D6-A759-4D70-84CE-6965929DDD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0133" y="33205"/>
            <a:ext cx="3001867" cy="1286515"/>
          </a:xfrm>
          <a:prstGeom prst="rect">
            <a:avLst/>
          </a:prstGeom>
        </p:spPr>
      </p:pic>
      <p:sp>
        <p:nvSpPr>
          <p:cNvPr id="25" name="Rectangle 24">
            <a:extLst>
              <a:ext uri="{FF2B5EF4-FFF2-40B4-BE49-F238E27FC236}">
                <a16:creationId xmlns:a16="http://schemas.microsoft.com/office/drawing/2014/main" id="{4D0F8917-22E3-4AE5-815C-966FF64C31EE}"/>
              </a:ext>
            </a:extLst>
          </p:cNvPr>
          <p:cNvSpPr/>
          <p:nvPr/>
        </p:nvSpPr>
        <p:spPr>
          <a:xfrm>
            <a:off x="637336" y="1023240"/>
            <a:ext cx="1429750" cy="369332"/>
          </a:xfrm>
          <a:prstGeom prst="rect">
            <a:avLst/>
          </a:prstGeom>
        </p:spPr>
        <p:txBody>
          <a:bodyPr wrap="none">
            <a:spAutoFit/>
          </a:bodyPr>
          <a:lstStyle/>
          <a:p>
            <a:r>
              <a:rPr lang="en-US" dirty="0">
                <a:solidFill>
                  <a:srgbClr val="004C97"/>
                </a:solidFill>
              </a:rPr>
              <a:t>January 2022</a:t>
            </a:r>
          </a:p>
        </p:txBody>
      </p:sp>
      <p:sp>
        <p:nvSpPr>
          <p:cNvPr id="26" name="Right Triangle 25">
            <a:extLst>
              <a:ext uri="{FF2B5EF4-FFF2-40B4-BE49-F238E27FC236}">
                <a16:creationId xmlns:a16="http://schemas.microsoft.com/office/drawing/2014/main" id="{5D13CF94-0F07-4BE0-BAF5-FA7548FD4E29}"/>
              </a:ext>
            </a:extLst>
          </p:cNvPr>
          <p:cNvSpPr/>
          <p:nvPr/>
        </p:nvSpPr>
        <p:spPr>
          <a:xfrm>
            <a:off x="0" y="4414982"/>
            <a:ext cx="1101124" cy="2443018"/>
          </a:xfrm>
          <a:prstGeom prst="rtTriangle">
            <a:avLst/>
          </a:prstGeom>
          <a:solidFill>
            <a:srgbClr val="FFB81C"/>
          </a:solidFill>
          <a:ln>
            <a:solidFill>
              <a:srgbClr val="FFB8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8">
            <a:extLst>
              <a:ext uri="{FF2B5EF4-FFF2-40B4-BE49-F238E27FC236}">
                <a16:creationId xmlns:a16="http://schemas.microsoft.com/office/drawing/2014/main" id="{F27EB9FF-EE11-490E-84BE-20137AB75DC3}"/>
              </a:ext>
            </a:extLst>
          </p:cNvPr>
          <p:cNvGraphicFramePr>
            <a:graphicFrameLocks noGrp="1"/>
          </p:cNvGraphicFramePr>
          <p:nvPr>
            <p:extLst>
              <p:ext uri="{D42A27DB-BD31-4B8C-83A1-F6EECF244321}">
                <p14:modId xmlns:p14="http://schemas.microsoft.com/office/powerpoint/2010/main" val="2196594143"/>
              </p:ext>
            </p:extLst>
          </p:nvPr>
        </p:nvGraphicFramePr>
        <p:xfrm>
          <a:off x="809711" y="1897460"/>
          <a:ext cx="10089199" cy="1325880"/>
        </p:xfrm>
        <a:graphic>
          <a:graphicData uri="http://schemas.openxmlformats.org/drawingml/2006/table">
            <a:tbl>
              <a:tblPr firstRow="1" bandRow="1">
                <a:tableStyleId>{5C22544A-7EE6-4342-B048-85BDC9FD1C3A}</a:tableStyleId>
              </a:tblPr>
              <a:tblGrid>
                <a:gridCol w="3117826">
                  <a:extLst>
                    <a:ext uri="{9D8B030D-6E8A-4147-A177-3AD203B41FA5}">
                      <a16:colId xmlns:a16="http://schemas.microsoft.com/office/drawing/2014/main" val="1162060871"/>
                    </a:ext>
                  </a:extLst>
                </a:gridCol>
                <a:gridCol w="2057627">
                  <a:extLst>
                    <a:ext uri="{9D8B030D-6E8A-4147-A177-3AD203B41FA5}">
                      <a16:colId xmlns:a16="http://schemas.microsoft.com/office/drawing/2014/main" val="2742477175"/>
                    </a:ext>
                  </a:extLst>
                </a:gridCol>
                <a:gridCol w="2281381">
                  <a:extLst>
                    <a:ext uri="{9D8B030D-6E8A-4147-A177-3AD203B41FA5}">
                      <a16:colId xmlns:a16="http://schemas.microsoft.com/office/drawing/2014/main" val="4102050258"/>
                    </a:ext>
                  </a:extLst>
                </a:gridCol>
                <a:gridCol w="2632365">
                  <a:extLst>
                    <a:ext uri="{9D8B030D-6E8A-4147-A177-3AD203B41FA5}">
                      <a16:colId xmlns:a16="http://schemas.microsoft.com/office/drawing/2014/main" val="555251910"/>
                    </a:ext>
                  </a:extLst>
                </a:gridCol>
              </a:tblGrid>
              <a:tr h="0">
                <a:tc>
                  <a:txBody>
                    <a:bodyPr/>
                    <a:lstStyle/>
                    <a:p>
                      <a:endParaRPr lang="en-US" dirty="0"/>
                    </a:p>
                  </a:txBody>
                  <a:tcPr marB="0">
                    <a:solidFill>
                      <a:srgbClr val="004C97"/>
                    </a:solidFill>
                  </a:tcPr>
                </a:tc>
                <a:tc>
                  <a:txBody>
                    <a:bodyPr/>
                    <a:lstStyle/>
                    <a:p>
                      <a:pPr algn="l"/>
                      <a:r>
                        <a:rPr lang="en-US" sz="900" dirty="0"/>
                        <a:t>Class A Units</a:t>
                      </a:r>
                    </a:p>
                  </a:txBody>
                  <a:tcPr marB="0">
                    <a:solidFill>
                      <a:srgbClr val="004C97"/>
                    </a:solidFill>
                  </a:tcPr>
                </a:tc>
                <a:tc>
                  <a:txBody>
                    <a:bodyPr/>
                    <a:lstStyle/>
                    <a:p>
                      <a:pPr algn="l"/>
                      <a:r>
                        <a:rPr lang="en-US" sz="900" dirty="0"/>
                        <a:t>Class  L Units</a:t>
                      </a:r>
                    </a:p>
                  </a:txBody>
                  <a:tcPr marB="0">
                    <a:solidFill>
                      <a:srgbClr val="004C97"/>
                    </a:solidFill>
                  </a:tcPr>
                </a:tc>
                <a:tc>
                  <a:txBody>
                    <a:bodyPr/>
                    <a:lstStyle/>
                    <a:p>
                      <a:pPr algn="l"/>
                      <a:r>
                        <a:rPr lang="en-US" sz="900" dirty="0"/>
                        <a:t>Class F Units³</a:t>
                      </a:r>
                    </a:p>
                  </a:txBody>
                  <a:tcPr marB="0">
                    <a:solidFill>
                      <a:srgbClr val="004C97"/>
                    </a:solidFill>
                  </a:tcPr>
                </a:tc>
                <a:extLst>
                  <a:ext uri="{0D108BD9-81ED-4DB2-BD59-A6C34878D82A}">
                    <a16:rowId xmlns:a16="http://schemas.microsoft.com/office/drawing/2014/main" val="1708236972"/>
                  </a:ext>
                </a:extLst>
              </a:tr>
              <a:tr h="238286">
                <a:tc>
                  <a:txBody>
                    <a:bodyPr/>
                    <a:lstStyle/>
                    <a:p>
                      <a:r>
                        <a:rPr lang="en-US" sz="1050" dirty="0">
                          <a:solidFill>
                            <a:schemeClr val="bg2">
                              <a:lumMod val="25000"/>
                            </a:schemeClr>
                          </a:solidFill>
                        </a:rPr>
                        <a:t>Total Annual Asset Based Fee: RANGE</a:t>
                      </a:r>
                    </a:p>
                  </a:txBody>
                  <a:tcPr>
                    <a:noFill/>
                  </a:tcPr>
                </a:tc>
                <a:tc>
                  <a:txBody>
                    <a:bodyPr/>
                    <a:lstStyle/>
                    <a:p>
                      <a:pPr algn="l"/>
                      <a:r>
                        <a:rPr lang="en-US" sz="1050" dirty="0">
                          <a:solidFill>
                            <a:schemeClr val="bg2">
                              <a:lumMod val="25000"/>
                            </a:schemeClr>
                          </a:solidFill>
                        </a:rPr>
                        <a:t>0.35% - 1.08%</a:t>
                      </a:r>
                    </a:p>
                  </a:txBody>
                  <a:tcPr>
                    <a:noFill/>
                  </a:tcPr>
                </a:tc>
                <a:tc>
                  <a:txBody>
                    <a:bodyPr/>
                    <a:lstStyle/>
                    <a:p>
                      <a:pPr algn="l"/>
                      <a:r>
                        <a:rPr lang="en-US" sz="1050" dirty="0">
                          <a:solidFill>
                            <a:schemeClr val="bg2">
                              <a:lumMod val="25000"/>
                            </a:schemeClr>
                          </a:solidFill>
                        </a:rPr>
                        <a:t>0.35% - 1.38%</a:t>
                      </a:r>
                    </a:p>
                  </a:txBody>
                  <a:tcPr>
                    <a:noFill/>
                  </a:tcPr>
                </a:tc>
                <a:tc>
                  <a:txBody>
                    <a:bodyPr/>
                    <a:lstStyle/>
                    <a:p>
                      <a:pPr algn="l"/>
                      <a:r>
                        <a:rPr lang="en-US" sz="1050" dirty="0">
                          <a:solidFill>
                            <a:schemeClr val="bg2">
                              <a:lumMod val="25000"/>
                            </a:schemeClr>
                          </a:solidFill>
                        </a:rPr>
                        <a:t>0.35% - 0.83%</a:t>
                      </a:r>
                    </a:p>
                  </a:txBody>
                  <a:tcPr>
                    <a:noFill/>
                  </a:tcPr>
                </a:tc>
                <a:extLst>
                  <a:ext uri="{0D108BD9-81ED-4DB2-BD59-A6C34878D82A}">
                    <a16:rowId xmlns:a16="http://schemas.microsoft.com/office/drawing/2014/main" val="3519245128"/>
                  </a:ext>
                </a:extLst>
              </a:tr>
              <a:tr h="238286">
                <a:tc>
                  <a:txBody>
                    <a:bodyPr/>
                    <a:lstStyle/>
                    <a:p>
                      <a:r>
                        <a:rPr lang="en-US" sz="1050" dirty="0">
                          <a:solidFill>
                            <a:schemeClr val="bg2">
                              <a:lumMod val="25000"/>
                            </a:schemeClr>
                          </a:solidFill>
                        </a:rPr>
                        <a:t>Total Annual Asset Based Fee: AVERAGE</a:t>
                      </a:r>
                    </a:p>
                  </a:txBody>
                  <a:tcPr>
                    <a:noFill/>
                  </a:tcPr>
                </a:tc>
                <a:tc>
                  <a:txBody>
                    <a:bodyPr/>
                    <a:lstStyle/>
                    <a:p>
                      <a:pPr algn="l"/>
                      <a:r>
                        <a:rPr lang="en-US" sz="1050" dirty="0">
                          <a:solidFill>
                            <a:schemeClr val="bg2">
                              <a:lumMod val="25000"/>
                            </a:schemeClr>
                          </a:solidFill>
                        </a:rPr>
                        <a:t>0.73%</a:t>
                      </a:r>
                    </a:p>
                  </a:txBody>
                  <a:tcPr>
                    <a:noFill/>
                  </a:tcPr>
                </a:tc>
                <a:tc>
                  <a:txBody>
                    <a:bodyPr/>
                    <a:lstStyle/>
                    <a:p>
                      <a:pPr algn="l"/>
                      <a:r>
                        <a:rPr lang="en-US" sz="1050" dirty="0">
                          <a:solidFill>
                            <a:schemeClr val="bg2">
                              <a:lumMod val="25000"/>
                            </a:schemeClr>
                          </a:solidFill>
                        </a:rPr>
                        <a:t>1.07%</a:t>
                      </a:r>
                    </a:p>
                  </a:txBody>
                  <a:tcPr>
                    <a:noFill/>
                  </a:tcPr>
                </a:tc>
                <a:tc>
                  <a:txBody>
                    <a:bodyPr/>
                    <a:lstStyle/>
                    <a:p>
                      <a:pPr algn="l"/>
                      <a:r>
                        <a:rPr lang="en-US" sz="1050" dirty="0">
                          <a:solidFill>
                            <a:schemeClr val="bg2">
                              <a:lumMod val="25000"/>
                            </a:schemeClr>
                          </a:solidFill>
                        </a:rPr>
                        <a:t>0.49%</a:t>
                      </a:r>
                    </a:p>
                  </a:txBody>
                  <a:tcPr>
                    <a:noFill/>
                  </a:tcPr>
                </a:tc>
                <a:extLst>
                  <a:ext uri="{0D108BD9-81ED-4DB2-BD59-A6C34878D82A}">
                    <a16:rowId xmlns:a16="http://schemas.microsoft.com/office/drawing/2014/main" val="3852492692"/>
                  </a:ext>
                </a:extLst>
              </a:tr>
              <a:tr h="217247">
                <a:tc>
                  <a:txBody>
                    <a:bodyPr/>
                    <a:lstStyle/>
                    <a:p>
                      <a:r>
                        <a:rPr lang="en-US" sz="1050" dirty="0">
                          <a:solidFill>
                            <a:schemeClr val="bg2">
                              <a:lumMod val="25000"/>
                            </a:schemeClr>
                          </a:solidFill>
                        </a:rPr>
                        <a:t>Initial Sales Charge</a:t>
                      </a:r>
                    </a:p>
                  </a:txBody>
                  <a:tcPr>
                    <a:noFill/>
                  </a:tcPr>
                </a:tc>
                <a:tc>
                  <a:txBody>
                    <a:bodyPr/>
                    <a:lstStyle/>
                    <a:p>
                      <a:pPr algn="l"/>
                      <a:r>
                        <a:rPr lang="en-US" sz="1050" dirty="0">
                          <a:solidFill>
                            <a:schemeClr val="bg2">
                              <a:lumMod val="25000"/>
                            </a:schemeClr>
                          </a:solidFill>
                        </a:rPr>
                        <a:t>Up to 3.00%</a:t>
                      </a:r>
                    </a:p>
                  </a:txBody>
                  <a:tcPr>
                    <a:noFill/>
                  </a:tcPr>
                </a:tc>
                <a:tc>
                  <a:txBody>
                    <a:bodyPr/>
                    <a:lstStyle/>
                    <a:p>
                      <a:pPr algn="l"/>
                      <a:r>
                        <a:rPr lang="en-US" sz="1050" dirty="0">
                          <a:solidFill>
                            <a:schemeClr val="bg2">
                              <a:lumMod val="25000"/>
                            </a:schemeClr>
                          </a:solidFill>
                        </a:rPr>
                        <a:t>No initial sales charge for L</a:t>
                      </a:r>
                    </a:p>
                  </a:txBody>
                  <a:tcPr>
                    <a:noFill/>
                  </a:tcPr>
                </a:tc>
                <a:tc>
                  <a:txBody>
                    <a:bodyPr/>
                    <a:lstStyle/>
                    <a:p>
                      <a:pPr algn="l"/>
                      <a:r>
                        <a:rPr lang="en-US" sz="1050" dirty="0">
                          <a:solidFill>
                            <a:schemeClr val="bg2">
                              <a:lumMod val="25000"/>
                            </a:schemeClr>
                          </a:solidFill>
                        </a:rPr>
                        <a:t>No initial sales charge for F</a:t>
                      </a:r>
                    </a:p>
                  </a:txBody>
                  <a:tcPr>
                    <a:noFill/>
                  </a:tcPr>
                </a:tc>
                <a:extLst>
                  <a:ext uri="{0D108BD9-81ED-4DB2-BD59-A6C34878D82A}">
                    <a16:rowId xmlns:a16="http://schemas.microsoft.com/office/drawing/2014/main" val="102499349"/>
                  </a:ext>
                </a:extLst>
              </a:tr>
              <a:tr h="217247">
                <a:tc>
                  <a:txBody>
                    <a:bodyPr/>
                    <a:lstStyle/>
                    <a:p>
                      <a:r>
                        <a:rPr lang="en-US" sz="1050" dirty="0">
                          <a:solidFill>
                            <a:schemeClr val="bg2">
                              <a:lumMod val="25000"/>
                            </a:schemeClr>
                          </a:solidFill>
                        </a:rPr>
                        <a:t>Annual Sales Fee</a:t>
                      </a:r>
                    </a:p>
                  </a:txBody>
                  <a:tcPr>
                    <a:noFill/>
                  </a:tcPr>
                </a:tc>
                <a:tc>
                  <a:txBody>
                    <a:bodyPr/>
                    <a:lstStyle/>
                    <a:p>
                      <a:pPr algn="l"/>
                      <a:r>
                        <a:rPr lang="en-US" sz="1050" dirty="0">
                          <a:solidFill>
                            <a:schemeClr val="bg2">
                              <a:lumMod val="25000"/>
                            </a:schemeClr>
                          </a:solidFill>
                        </a:rPr>
                        <a:t>0.25%</a:t>
                      </a:r>
                    </a:p>
                  </a:txBody>
                  <a:tcPr>
                    <a:noFill/>
                  </a:tcPr>
                </a:tc>
                <a:tc>
                  <a:txBody>
                    <a:bodyPr/>
                    <a:lstStyle/>
                    <a:p>
                      <a:pPr algn="l"/>
                      <a:r>
                        <a:rPr lang="en-US" sz="1050" dirty="0">
                          <a:solidFill>
                            <a:schemeClr val="bg2">
                              <a:lumMod val="25000"/>
                            </a:schemeClr>
                          </a:solidFill>
                        </a:rPr>
                        <a:t>0.60%</a:t>
                      </a:r>
                    </a:p>
                  </a:txBody>
                  <a:tcPr>
                    <a:noFill/>
                  </a:tcPr>
                </a:tc>
                <a:tc>
                  <a:txBody>
                    <a:bodyPr/>
                    <a:lstStyle/>
                    <a:p>
                      <a:pPr algn="l"/>
                      <a:r>
                        <a:rPr lang="en-US" sz="1050" dirty="0">
                          <a:solidFill>
                            <a:schemeClr val="bg2">
                              <a:lumMod val="25000"/>
                            </a:schemeClr>
                          </a:solidFill>
                        </a:rPr>
                        <a:t>None</a:t>
                      </a:r>
                    </a:p>
                  </a:txBody>
                  <a:tcPr>
                    <a:noFill/>
                  </a:tcPr>
                </a:tc>
                <a:extLst>
                  <a:ext uri="{0D108BD9-81ED-4DB2-BD59-A6C34878D82A}">
                    <a16:rowId xmlns:a16="http://schemas.microsoft.com/office/drawing/2014/main" val="2194803430"/>
                  </a:ext>
                </a:extLst>
              </a:tr>
            </a:tbl>
          </a:graphicData>
        </a:graphic>
      </p:graphicFrame>
      <p:graphicFrame>
        <p:nvGraphicFramePr>
          <p:cNvPr id="11" name="Table 13">
            <a:extLst>
              <a:ext uri="{FF2B5EF4-FFF2-40B4-BE49-F238E27FC236}">
                <a16:creationId xmlns:a16="http://schemas.microsoft.com/office/drawing/2014/main" id="{7A4313A7-7D3D-4E40-BA4E-6DB3671A826F}"/>
              </a:ext>
            </a:extLst>
          </p:cNvPr>
          <p:cNvGraphicFramePr>
            <a:graphicFrameLocks noGrp="1"/>
          </p:cNvGraphicFramePr>
          <p:nvPr>
            <p:extLst>
              <p:ext uri="{D42A27DB-BD31-4B8C-83A1-F6EECF244321}">
                <p14:modId xmlns:p14="http://schemas.microsoft.com/office/powerpoint/2010/main" val="36746588"/>
              </p:ext>
            </p:extLst>
          </p:nvPr>
        </p:nvGraphicFramePr>
        <p:xfrm>
          <a:off x="892415" y="4532806"/>
          <a:ext cx="9567471" cy="1655220"/>
        </p:xfrm>
        <a:graphic>
          <a:graphicData uri="http://schemas.openxmlformats.org/drawingml/2006/table">
            <a:tbl>
              <a:tblPr firstRow="1" bandRow="1">
                <a:tableStyleId>{5C22544A-7EE6-4342-B048-85BDC9FD1C3A}</a:tableStyleId>
              </a:tblPr>
              <a:tblGrid>
                <a:gridCol w="3189157">
                  <a:extLst>
                    <a:ext uri="{9D8B030D-6E8A-4147-A177-3AD203B41FA5}">
                      <a16:colId xmlns:a16="http://schemas.microsoft.com/office/drawing/2014/main" val="3942676240"/>
                    </a:ext>
                  </a:extLst>
                </a:gridCol>
                <a:gridCol w="3189157">
                  <a:extLst>
                    <a:ext uri="{9D8B030D-6E8A-4147-A177-3AD203B41FA5}">
                      <a16:colId xmlns:a16="http://schemas.microsoft.com/office/drawing/2014/main" val="3747374682"/>
                    </a:ext>
                  </a:extLst>
                </a:gridCol>
                <a:gridCol w="3189157">
                  <a:extLst>
                    <a:ext uri="{9D8B030D-6E8A-4147-A177-3AD203B41FA5}">
                      <a16:colId xmlns:a16="http://schemas.microsoft.com/office/drawing/2014/main" val="4067652279"/>
                    </a:ext>
                  </a:extLst>
                </a:gridCol>
              </a:tblGrid>
              <a:tr h="275870">
                <a:tc>
                  <a:txBody>
                    <a:bodyPr/>
                    <a:lstStyle/>
                    <a:p>
                      <a:r>
                        <a:rPr lang="en-US" sz="1050" dirty="0"/>
                        <a:t>Investment Amount</a:t>
                      </a:r>
                    </a:p>
                  </a:txBody>
                  <a:tcPr>
                    <a:solidFill>
                      <a:srgbClr val="004C97"/>
                    </a:solidFill>
                  </a:tcPr>
                </a:tc>
                <a:tc>
                  <a:txBody>
                    <a:bodyPr/>
                    <a:lstStyle/>
                    <a:p>
                      <a:pPr algn="l"/>
                      <a:r>
                        <a:rPr lang="en-US" sz="1050" dirty="0"/>
                        <a:t>Initial Sales Charge (as % of contribution)</a:t>
                      </a:r>
                    </a:p>
                  </a:txBody>
                  <a:tcPr>
                    <a:solidFill>
                      <a:srgbClr val="004C97"/>
                    </a:solidFill>
                  </a:tcPr>
                </a:tc>
                <a:tc>
                  <a:txBody>
                    <a:bodyPr/>
                    <a:lstStyle/>
                    <a:p>
                      <a:pPr algn="l"/>
                      <a:r>
                        <a:rPr lang="en-US" sz="1050" dirty="0"/>
                        <a:t>Dealer Reallowance</a:t>
                      </a:r>
                    </a:p>
                  </a:txBody>
                  <a:tcPr>
                    <a:solidFill>
                      <a:srgbClr val="004C97"/>
                    </a:solidFill>
                  </a:tcPr>
                </a:tc>
                <a:extLst>
                  <a:ext uri="{0D108BD9-81ED-4DB2-BD59-A6C34878D82A}">
                    <a16:rowId xmlns:a16="http://schemas.microsoft.com/office/drawing/2014/main" val="4100509042"/>
                  </a:ext>
                </a:extLst>
              </a:tr>
              <a:tr h="275870">
                <a:tc>
                  <a:txBody>
                    <a:bodyPr/>
                    <a:lstStyle/>
                    <a:p>
                      <a:r>
                        <a:rPr lang="en-US" sz="1050" dirty="0">
                          <a:solidFill>
                            <a:schemeClr val="bg2">
                              <a:lumMod val="25000"/>
                            </a:schemeClr>
                          </a:solidFill>
                        </a:rPr>
                        <a:t>Less than $99,999</a:t>
                      </a:r>
                    </a:p>
                  </a:txBody>
                  <a:tcPr>
                    <a:noFill/>
                  </a:tcPr>
                </a:tc>
                <a:tc>
                  <a:txBody>
                    <a:bodyPr/>
                    <a:lstStyle/>
                    <a:p>
                      <a:pPr algn="l"/>
                      <a:r>
                        <a:rPr lang="en-US" sz="1050" dirty="0">
                          <a:solidFill>
                            <a:schemeClr val="bg2">
                              <a:lumMod val="25000"/>
                            </a:schemeClr>
                          </a:solidFill>
                        </a:rPr>
                        <a:t>3.00</a:t>
                      </a:r>
                    </a:p>
                  </a:txBody>
                  <a:tcPr>
                    <a:noFill/>
                  </a:tcPr>
                </a:tc>
                <a:tc>
                  <a:txBody>
                    <a:bodyPr/>
                    <a:lstStyle/>
                    <a:p>
                      <a:pPr algn="l"/>
                      <a:r>
                        <a:rPr lang="en-US" sz="1050" dirty="0">
                          <a:solidFill>
                            <a:schemeClr val="bg2">
                              <a:lumMod val="25000"/>
                            </a:schemeClr>
                          </a:solidFill>
                        </a:rPr>
                        <a:t>2.75</a:t>
                      </a:r>
                    </a:p>
                  </a:txBody>
                  <a:tcPr>
                    <a:noFill/>
                  </a:tcPr>
                </a:tc>
                <a:extLst>
                  <a:ext uri="{0D108BD9-81ED-4DB2-BD59-A6C34878D82A}">
                    <a16:rowId xmlns:a16="http://schemas.microsoft.com/office/drawing/2014/main" val="27642006"/>
                  </a:ext>
                </a:extLst>
              </a:tr>
              <a:tr h="275870">
                <a:tc>
                  <a:txBody>
                    <a:bodyPr/>
                    <a:lstStyle/>
                    <a:p>
                      <a:r>
                        <a:rPr lang="en-US" sz="1050" dirty="0">
                          <a:solidFill>
                            <a:schemeClr val="bg2">
                              <a:lumMod val="25000"/>
                            </a:schemeClr>
                          </a:solidFill>
                        </a:rPr>
                        <a:t>$100,000 to $249,000</a:t>
                      </a:r>
                    </a:p>
                  </a:txBody>
                  <a:tcPr>
                    <a:noFill/>
                  </a:tcPr>
                </a:tc>
                <a:tc>
                  <a:txBody>
                    <a:bodyPr/>
                    <a:lstStyle/>
                    <a:p>
                      <a:pPr algn="l"/>
                      <a:r>
                        <a:rPr lang="en-US" sz="1050" dirty="0">
                          <a:solidFill>
                            <a:schemeClr val="bg2">
                              <a:lumMod val="25000"/>
                            </a:schemeClr>
                          </a:solidFill>
                        </a:rPr>
                        <a:t>2.50</a:t>
                      </a:r>
                    </a:p>
                  </a:txBody>
                  <a:tcPr>
                    <a:noFill/>
                  </a:tcPr>
                </a:tc>
                <a:tc>
                  <a:txBody>
                    <a:bodyPr/>
                    <a:lstStyle/>
                    <a:p>
                      <a:pPr algn="l"/>
                      <a:r>
                        <a:rPr lang="en-US" sz="1050" dirty="0">
                          <a:solidFill>
                            <a:schemeClr val="bg2">
                              <a:lumMod val="25000"/>
                            </a:schemeClr>
                          </a:solidFill>
                        </a:rPr>
                        <a:t>2.25</a:t>
                      </a:r>
                    </a:p>
                  </a:txBody>
                  <a:tcPr>
                    <a:noFill/>
                  </a:tcPr>
                </a:tc>
                <a:extLst>
                  <a:ext uri="{0D108BD9-81ED-4DB2-BD59-A6C34878D82A}">
                    <a16:rowId xmlns:a16="http://schemas.microsoft.com/office/drawing/2014/main" val="881982848"/>
                  </a:ext>
                </a:extLst>
              </a:tr>
              <a:tr h="275870">
                <a:tc>
                  <a:txBody>
                    <a:bodyPr/>
                    <a:lstStyle/>
                    <a:p>
                      <a:r>
                        <a:rPr lang="en-US" sz="1050" dirty="0">
                          <a:solidFill>
                            <a:schemeClr val="bg2">
                              <a:lumMod val="25000"/>
                            </a:schemeClr>
                          </a:solidFill>
                        </a:rPr>
                        <a:t>$250,000 to $499,999</a:t>
                      </a:r>
                    </a:p>
                  </a:txBody>
                  <a:tcPr>
                    <a:noFill/>
                  </a:tcPr>
                </a:tc>
                <a:tc>
                  <a:txBody>
                    <a:bodyPr/>
                    <a:lstStyle/>
                    <a:p>
                      <a:pPr algn="l"/>
                      <a:r>
                        <a:rPr lang="en-US" sz="1050" dirty="0">
                          <a:solidFill>
                            <a:schemeClr val="bg2">
                              <a:lumMod val="25000"/>
                            </a:schemeClr>
                          </a:solidFill>
                        </a:rPr>
                        <a:t>2.00</a:t>
                      </a:r>
                    </a:p>
                  </a:txBody>
                  <a:tcPr>
                    <a:noFill/>
                  </a:tcPr>
                </a:tc>
                <a:tc>
                  <a:txBody>
                    <a:bodyPr/>
                    <a:lstStyle/>
                    <a:p>
                      <a:pPr algn="l"/>
                      <a:r>
                        <a:rPr lang="en-US" sz="1050" dirty="0">
                          <a:solidFill>
                            <a:schemeClr val="bg2">
                              <a:lumMod val="25000"/>
                            </a:schemeClr>
                          </a:solidFill>
                        </a:rPr>
                        <a:t>1.75</a:t>
                      </a:r>
                    </a:p>
                  </a:txBody>
                  <a:tcPr>
                    <a:noFill/>
                  </a:tcPr>
                </a:tc>
                <a:extLst>
                  <a:ext uri="{0D108BD9-81ED-4DB2-BD59-A6C34878D82A}">
                    <a16:rowId xmlns:a16="http://schemas.microsoft.com/office/drawing/2014/main" val="2068739712"/>
                  </a:ext>
                </a:extLst>
              </a:tr>
              <a:tr h="275870">
                <a:tc>
                  <a:txBody>
                    <a:bodyPr/>
                    <a:lstStyle/>
                    <a:p>
                      <a:r>
                        <a:rPr lang="en-US" sz="1050" dirty="0">
                          <a:solidFill>
                            <a:schemeClr val="bg2">
                              <a:lumMod val="25000"/>
                            </a:schemeClr>
                          </a:solidFill>
                        </a:rPr>
                        <a:t>$500,000 to $999,999</a:t>
                      </a:r>
                    </a:p>
                  </a:txBody>
                  <a:tcPr>
                    <a:noFill/>
                  </a:tcPr>
                </a:tc>
                <a:tc>
                  <a:txBody>
                    <a:bodyPr/>
                    <a:lstStyle/>
                    <a:p>
                      <a:pPr algn="l"/>
                      <a:r>
                        <a:rPr lang="en-US" sz="1050" dirty="0">
                          <a:solidFill>
                            <a:schemeClr val="bg2">
                              <a:lumMod val="25000"/>
                            </a:schemeClr>
                          </a:solidFill>
                        </a:rPr>
                        <a:t>1.50</a:t>
                      </a:r>
                    </a:p>
                  </a:txBody>
                  <a:tcPr>
                    <a:noFill/>
                  </a:tcPr>
                </a:tc>
                <a:tc>
                  <a:txBody>
                    <a:bodyPr/>
                    <a:lstStyle/>
                    <a:p>
                      <a:pPr algn="l"/>
                      <a:r>
                        <a:rPr lang="en-US" sz="1050" dirty="0">
                          <a:solidFill>
                            <a:schemeClr val="bg2">
                              <a:lumMod val="25000"/>
                            </a:schemeClr>
                          </a:solidFill>
                        </a:rPr>
                        <a:t>1.25</a:t>
                      </a:r>
                    </a:p>
                  </a:txBody>
                  <a:tcPr>
                    <a:noFill/>
                  </a:tcPr>
                </a:tc>
                <a:extLst>
                  <a:ext uri="{0D108BD9-81ED-4DB2-BD59-A6C34878D82A}">
                    <a16:rowId xmlns:a16="http://schemas.microsoft.com/office/drawing/2014/main" val="3383036546"/>
                  </a:ext>
                </a:extLst>
              </a:tr>
              <a:tr h="275870">
                <a:tc>
                  <a:txBody>
                    <a:bodyPr/>
                    <a:lstStyle/>
                    <a:p>
                      <a:r>
                        <a:rPr lang="en-US" sz="1050" dirty="0">
                          <a:solidFill>
                            <a:schemeClr val="bg2">
                              <a:lumMod val="25000"/>
                            </a:schemeClr>
                          </a:solidFill>
                        </a:rPr>
                        <a:t>$1 million or greater</a:t>
                      </a:r>
                    </a:p>
                  </a:txBody>
                  <a:tcPr>
                    <a:noFill/>
                  </a:tcPr>
                </a:tc>
                <a:tc>
                  <a:txBody>
                    <a:bodyPr/>
                    <a:lstStyle/>
                    <a:p>
                      <a:pPr algn="l"/>
                      <a:r>
                        <a:rPr lang="en-US" sz="1050" dirty="0">
                          <a:solidFill>
                            <a:schemeClr val="bg2">
                              <a:lumMod val="25000"/>
                            </a:schemeClr>
                          </a:solidFill>
                        </a:rPr>
                        <a:t>0.00</a:t>
                      </a:r>
                    </a:p>
                  </a:txBody>
                  <a:tcPr>
                    <a:noFill/>
                  </a:tcPr>
                </a:tc>
                <a:tc>
                  <a:txBody>
                    <a:bodyPr/>
                    <a:lstStyle/>
                    <a:p>
                      <a:pPr algn="l"/>
                      <a:r>
                        <a:rPr lang="en-US" sz="1050" dirty="0">
                          <a:solidFill>
                            <a:schemeClr val="bg2">
                              <a:lumMod val="25000"/>
                            </a:schemeClr>
                          </a:solidFill>
                        </a:rPr>
                        <a:t>0.00</a:t>
                      </a:r>
                    </a:p>
                  </a:txBody>
                  <a:tcPr>
                    <a:noFill/>
                  </a:tcPr>
                </a:tc>
                <a:extLst>
                  <a:ext uri="{0D108BD9-81ED-4DB2-BD59-A6C34878D82A}">
                    <a16:rowId xmlns:a16="http://schemas.microsoft.com/office/drawing/2014/main" val="1738106318"/>
                  </a:ext>
                </a:extLst>
              </a:tr>
            </a:tbl>
          </a:graphicData>
        </a:graphic>
      </p:graphicFrame>
      <p:sp>
        <p:nvSpPr>
          <p:cNvPr id="14" name="TextBox 13">
            <a:extLst>
              <a:ext uri="{FF2B5EF4-FFF2-40B4-BE49-F238E27FC236}">
                <a16:creationId xmlns:a16="http://schemas.microsoft.com/office/drawing/2014/main" id="{1A8E7656-72BD-4BB0-A330-7870A23E0994}"/>
              </a:ext>
            </a:extLst>
          </p:cNvPr>
          <p:cNvSpPr txBox="1"/>
          <p:nvPr/>
        </p:nvSpPr>
        <p:spPr>
          <a:xfrm>
            <a:off x="9050035" y="6459523"/>
            <a:ext cx="3207650" cy="230832"/>
          </a:xfrm>
          <a:prstGeom prst="rect">
            <a:avLst/>
          </a:prstGeom>
          <a:noFill/>
        </p:spPr>
        <p:txBody>
          <a:bodyPr wrap="square" rtlCol="0">
            <a:spAutoFit/>
          </a:bodyPr>
          <a:lstStyle/>
          <a:p>
            <a:r>
              <a:rPr lang="en-US" sz="900" dirty="0">
                <a:solidFill>
                  <a:schemeClr val="bg1">
                    <a:lumMod val="50000"/>
                  </a:schemeClr>
                </a:solidFill>
              </a:rPr>
              <a:t>716250-ES-ARA-Brighter Future Advisor Plan Reference Guide</a:t>
            </a:r>
          </a:p>
        </p:txBody>
      </p:sp>
    </p:spTree>
    <p:extLst>
      <p:ext uri="{BB962C8B-B14F-4D97-AF65-F5344CB8AC3E}">
        <p14:creationId xmlns:p14="http://schemas.microsoft.com/office/powerpoint/2010/main" val="1686126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1CDCED5F-94A6-4241-AC2B-5F9E257765C9}"/>
              </a:ext>
            </a:extLst>
          </p:cNvPr>
          <p:cNvSpPr txBox="1"/>
          <p:nvPr/>
        </p:nvSpPr>
        <p:spPr>
          <a:xfrm>
            <a:off x="1929468" y="6459523"/>
            <a:ext cx="8447714" cy="253916"/>
          </a:xfrm>
          <a:prstGeom prst="rect">
            <a:avLst/>
          </a:prstGeom>
          <a:noFill/>
        </p:spPr>
        <p:txBody>
          <a:bodyPr wrap="square" rtlCol="0">
            <a:spAutoFit/>
          </a:bodyPr>
          <a:lstStyle/>
          <a:p>
            <a:pPr algn="ctr"/>
            <a:r>
              <a:rPr lang="en-US" sz="1050" dirty="0"/>
              <a:t>FOR FINANCIAL PROFESSIONAL USE ONLY. NOT FOR PUBLIC DISTRIBUTION.</a:t>
            </a:r>
          </a:p>
        </p:txBody>
      </p:sp>
      <p:sp>
        <p:nvSpPr>
          <p:cNvPr id="15" name="TextBox 14">
            <a:extLst>
              <a:ext uri="{FF2B5EF4-FFF2-40B4-BE49-F238E27FC236}">
                <a16:creationId xmlns:a16="http://schemas.microsoft.com/office/drawing/2014/main" id="{F7F60D64-F1CB-4EFC-A8F0-71286CBFFB80}"/>
              </a:ext>
            </a:extLst>
          </p:cNvPr>
          <p:cNvSpPr txBox="1"/>
          <p:nvPr/>
        </p:nvSpPr>
        <p:spPr>
          <a:xfrm>
            <a:off x="637336" y="1583593"/>
            <a:ext cx="11694253" cy="646331"/>
          </a:xfrm>
          <a:prstGeom prst="rect">
            <a:avLst/>
          </a:prstGeom>
          <a:noFill/>
        </p:spPr>
        <p:txBody>
          <a:bodyPr wrap="square" rtlCol="0">
            <a:spAutoFit/>
          </a:bodyPr>
          <a:lstStyle/>
          <a:p>
            <a:r>
              <a:rPr lang="en-US" sz="1200" b="1" dirty="0">
                <a:solidFill>
                  <a:schemeClr val="bg2">
                    <a:lumMod val="25000"/>
                  </a:schemeClr>
                </a:solidFill>
              </a:rPr>
              <a:t>2022 Gifting &amp; Contribution Limits</a:t>
            </a:r>
            <a:endParaRPr lang="en-US" sz="1200" dirty="0">
              <a:solidFill>
                <a:schemeClr val="bg2">
                  <a:lumMod val="25000"/>
                </a:schemeClr>
              </a:solidFill>
            </a:endParaRPr>
          </a:p>
          <a:p>
            <a:endParaRPr lang="en-US" sz="1200" dirty="0"/>
          </a:p>
          <a:p>
            <a:endParaRPr lang="en-US" sz="1200" b="1" dirty="0"/>
          </a:p>
        </p:txBody>
      </p:sp>
      <p:sp>
        <p:nvSpPr>
          <p:cNvPr id="2" name="TextBox 1">
            <a:extLst>
              <a:ext uri="{FF2B5EF4-FFF2-40B4-BE49-F238E27FC236}">
                <a16:creationId xmlns:a16="http://schemas.microsoft.com/office/drawing/2014/main" id="{0DE3A8FB-D1C0-4594-99E1-7EDC24C1CD4F}"/>
              </a:ext>
            </a:extLst>
          </p:cNvPr>
          <p:cNvSpPr txBox="1"/>
          <p:nvPr/>
        </p:nvSpPr>
        <p:spPr>
          <a:xfrm>
            <a:off x="737475" y="3047499"/>
            <a:ext cx="10368792" cy="400110"/>
          </a:xfrm>
          <a:prstGeom prst="rect">
            <a:avLst/>
          </a:prstGeom>
          <a:noFill/>
        </p:spPr>
        <p:txBody>
          <a:bodyPr wrap="square" rtlCol="0">
            <a:spAutoFit/>
          </a:bodyPr>
          <a:lstStyle/>
          <a:p>
            <a:r>
              <a:rPr lang="en-US" sz="1000" i="1" dirty="0">
                <a:solidFill>
                  <a:schemeClr val="bg2">
                    <a:lumMod val="25000"/>
                  </a:schemeClr>
                </a:solidFill>
              </a:rPr>
              <a:t>⁴When taking advantage of the five-year acceleration for gift tax exemption purposes, if the contributor passes away within the five-year period, a prorated portion of the gift is put back into their taxable estate.</a:t>
            </a:r>
          </a:p>
        </p:txBody>
      </p:sp>
      <p:sp>
        <p:nvSpPr>
          <p:cNvPr id="5" name="TextBox 4">
            <a:extLst>
              <a:ext uri="{FF2B5EF4-FFF2-40B4-BE49-F238E27FC236}">
                <a16:creationId xmlns:a16="http://schemas.microsoft.com/office/drawing/2014/main" id="{0F4256BC-0B6C-4C21-B642-27BD16CD97B9}"/>
              </a:ext>
            </a:extLst>
          </p:cNvPr>
          <p:cNvSpPr txBox="1"/>
          <p:nvPr/>
        </p:nvSpPr>
        <p:spPr>
          <a:xfrm>
            <a:off x="737475" y="3705001"/>
            <a:ext cx="10779486" cy="1661993"/>
          </a:xfrm>
          <a:prstGeom prst="rect">
            <a:avLst/>
          </a:prstGeom>
          <a:noFill/>
        </p:spPr>
        <p:txBody>
          <a:bodyPr wrap="square" rtlCol="0">
            <a:spAutoFit/>
          </a:bodyPr>
          <a:lstStyle/>
          <a:p>
            <a:r>
              <a:rPr lang="en-US" sz="1200" b="1" dirty="0">
                <a:solidFill>
                  <a:schemeClr val="bg2">
                    <a:lumMod val="25000"/>
                  </a:schemeClr>
                </a:solidFill>
              </a:rPr>
              <a:t>Additional Tax Benefits for Arkansas Residents</a:t>
            </a:r>
          </a:p>
          <a:p>
            <a:r>
              <a:rPr lang="en-US" sz="1200" dirty="0">
                <a:solidFill>
                  <a:schemeClr val="bg2">
                    <a:lumMod val="25000"/>
                  </a:schemeClr>
                </a:solidFill>
              </a:rPr>
              <a:t>Arkansas taxpayers may take advantage of an additional state tax benefit by investing in the Brighter Future Advisor Plan.</a:t>
            </a:r>
          </a:p>
          <a:p>
            <a:pPr marL="171450" indent="-171450">
              <a:buFont typeface="Arial" panose="020B0604020202020204" pitchFamily="34" charset="0"/>
              <a:buChar char="•"/>
            </a:pPr>
            <a:r>
              <a:rPr lang="en-US" sz="1200" dirty="0">
                <a:solidFill>
                  <a:schemeClr val="bg2">
                    <a:lumMod val="25000"/>
                  </a:schemeClr>
                </a:solidFill>
              </a:rPr>
              <a:t>Up to $5,000 per contributor (or up to $10,000 for married couples making a proper election) can be deducted per beneficiary per year with unlimited carry forward in future years. For example. A $25,000 contribution equates to five years of deductions. Rollover assets to the Brighter Future Advisor Plan apply toward this deduction. </a:t>
            </a:r>
          </a:p>
          <a:p>
            <a:pPr marL="171450" indent="-171450">
              <a:buFont typeface="Arial" panose="020B0604020202020204" pitchFamily="34" charset="0"/>
              <a:buChar char="•"/>
            </a:pPr>
            <a:r>
              <a:rPr lang="en-US" sz="1200" dirty="0">
                <a:solidFill>
                  <a:schemeClr val="bg2">
                    <a:lumMod val="25000"/>
                  </a:schemeClr>
                </a:solidFill>
              </a:rPr>
              <a:t>Rollover contributions up to $7,500 per taxpayer ($15,000 for married couples making a proper election) into the plan from a tax-deferred tuition savings program established by another state are deductible for Arkansas state income tax purposes (subject to recapture) in the tax year in which such contribution was rolled over into the plan.</a:t>
            </a:r>
          </a:p>
          <a:p>
            <a:endParaRPr lang="en-US" dirty="0"/>
          </a:p>
        </p:txBody>
      </p:sp>
      <p:sp>
        <p:nvSpPr>
          <p:cNvPr id="17" name="TextBox 16">
            <a:extLst>
              <a:ext uri="{FF2B5EF4-FFF2-40B4-BE49-F238E27FC236}">
                <a16:creationId xmlns:a16="http://schemas.microsoft.com/office/drawing/2014/main" id="{FC1EBF01-D0C2-4003-8E00-B77AC4409B4B}"/>
              </a:ext>
            </a:extLst>
          </p:cNvPr>
          <p:cNvSpPr txBox="1"/>
          <p:nvPr/>
        </p:nvSpPr>
        <p:spPr>
          <a:xfrm>
            <a:off x="737475" y="5169581"/>
            <a:ext cx="10303629" cy="830997"/>
          </a:xfrm>
          <a:prstGeom prst="rect">
            <a:avLst/>
          </a:prstGeom>
          <a:noFill/>
        </p:spPr>
        <p:txBody>
          <a:bodyPr wrap="square" rtlCol="0">
            <a:spAutoFit/>
          </a:bodyPr>
          <a:lstStyle/>
          <a:p>
            <a:r>
              <a:rPr lang="en-US" sz="1200" b="1" dirty="0">
                <a:solidFill>
                  <a:schemeClr val="bg2">
                    <a:lumMod val="25000"/>
                  </a:schemeClr>
                </a:solidFill>
              </a:rPr>
              <a:t>Did You Know?</a:t>
            </a:r>
          </a:p>
          <a:p>
            <a:pPr marL="285750" indent="-285750">
              <a:buFont typeface="Arial" panose="020B0604020202020204" pitchFamily="34" charset="0"/>
              <a:buChar char="•"/>
            </a:pPr>
            <a:r>
              <a:rPr lang="en-US" sz="1200" dirty="0">
                <a:solidFill>
                  <a:schemeClr val="bg2">
                    <a:lumMod val="25000"/>
                  </a:schemeClr>
                </a:solidFill>
              </a:rPr>
              <a:t>Account opening: minimum $500 lump sum, or $50/$150 (month/quarter) through AIP</a:t>
            </a:r>
          </a:p>
          <a:p>
            <a:pPr marL="285750" indent="-285750">
              <a:buFont typeface="Arial" panose="020B0604020202020204" pitchFamily="34" charset="0"/>
              <a:buChar char="•"/>
            </a:pPr>
            <a:r>
              <a:rPr lang="en-US" sz="1200" dirty="0">
                <a:solidFill>
                  <a:schemeClr val="bg2">
                    <a:lumMod val="25000"/>
                  </a:schemeClr>
                </a:solidFill>
              </a:rPr>
              <a:t>A</a:t>
            </a:r>
            <a:r>
              <a:rPr lang="en-US" sz="1050" dirty="0">
                <a:solidFill>
                  <a:schemeClr val="bg2">
                    <a:lumMod val="25000"/>
                  </a:schemeClr>
                </a:solidFill>
              </a:rPr>
              <a:t>@</a:t>
            </a:r>
            <a:r>
              <a:rPr lang="en-US" sz="1200" dirty="0">
                <a:solidFill>
                  <a:schemeClr val="bg2">
                    <a:lumMod val="25000"/>
                  </a:schemeClr>
                </a:solidFill>
              </a:rPr>
              <a:t>NAV rollovers from other advisor-sold 529 plan permitted; check with your firm’s Operations team for approval</a:t>
            </a:r>
          </a:p>
          <a:p>
            <a:pPr marL="285750" indent="-285750">
              <a:buFont typeface="Arial" panose="020B0604020202020204" pitchFamily="34" charset="0"/>
              <a:buChar char="•"/>
            </a:pPr>
            <a:r>
              <a:rPr lang="en-US" sz="1200" dirty="0">
                <a:solidFill>
                  <a:schemeClr val="bg2">
                    <a:lumMod val="25000"/>
                  </a:schemeClr>
                </a:solidFill>
              </a:rPr>
              <a:t>Available as a Corporate Plan with flexible contribution methods </a:t>
            </a:r>
          </a:p>
        </p:txBody>
      </p:sp>
      <p:sp>
        <p:nvSpPr>
          <p:cNvPr id="18" name="TextBox 17">
            <a:extLst>
              <a:ext uri="{FF2B5EF4-FFF2-40B4-BE49-F238E27FC236}">
                <a16:creationId xmlns:a16="http://schemas.microsoft.com/office/drawing/2014/main" id="{6A05A814-EC4B-4F45-902A-3E8FDCF239F7}"/>
              </a:ext>
            </a:extLst>
          </p:cNvPr>
          <p:cNvSpPr txBox="1"/>
          <p:nvPr/>
        </p:nvSpPr>
        <p:spPr>
          <a:xfrm>
            <a:off x="637336" y="228829"/>
            <a:ext cx="10432262" cy="830997"/>
          </a:xfrm>
          <a:prstGeom prst="rect">
            <a:avLst/>
          </a:prstGeom>
          <a:noFill/>
        </p:spPr>
        <p:txBody>
          <a:bodyPr wrap="square" rtlCol="0">
            <a:spAutoFit/>
          </a:bodyPr>
          <a:lstStyle/>
          <a:p>
            <a:r>
              <a:rPr lang="en-US" sz="2400" b="1" dirty="0">
                <a:solidFill>
                  <a:srgbClr val="004C97"/>
                </a:solidFill>
              </a:rPr>
              <a:t>THE BRIGHTER FUTURE ADVISOR PLAN </a:t>
            </a:r>
          </a:p>
          <a:p>
            <a:r>
              <a:rPr lang="en-US" sz="2400" b="1" dirty="0">
                <a:solidFill>
                  <a:srgbClr val="004C97"/>
                </a:solidFill>
              </a:rPr>
              <a:t>FINANCIAL PROFESSIONAL REFERENCE </a:t>
            </a:r>
            <a:r>
              <a:rPr lang="en-US" sz="2400" b="1" dirty="0">
                <a:solidFill>
                  <a:schemeClr val="bg1"/>
                </a:solidFill>
              </a:rPr>
              <a:t>GUIDE</a:t>
            </a:r>
          </a:p>
        </p:txBody>
      </p:sp>
      <p:pic>
        <p:nvPicPr>
          <p:cNvPr id="19" name="Picture 18" descr="Logo&#10;&#10;Description automatically generated">
            <a:extLst>
              <a:ext uri="{FF2B5EF4-FFF2-40B4-BE49-F238E27FC236}">
                <a16:creationId xmlns:a16="http://schemas.microsoft.com/office/drawing/2014/main" id="{3369D8AB-D8A6-44AB-AAFE-DB9B46C005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0133" y="33205"/>
            <a:ext cx="3001867" cy="1286515"/>
          </a:xfrm>
          <a:prstGeom prst="rect">
            <a:avLst/>
          </a:prstGeom>
        </p:spPr>
      </p:pic>
      <p:sp>
        <p:nvSpPr>
          <p:cNvPr id="23" name="Right Triangle 22">
            <a:extLst>
              <a:ext uri="{FF2B5EF4-FFF2-40B4-BE49-F238E27FC236}">
                <a16:creationId xmlns:a16="http://schemas.microsoft.com/office/drawing/2014/main" id="{B2FA3EC3-4598-432C-963F-B7D1761EAE5A}"/>
              </a:ext>
            </a:extLst>
          </p:cNvPr>
          <p:cNvSpPr/>
          <p:nvPr/>
        </p:nvSpPr>
        <p:spPr>
          <a:xfrm>
            <a:off x="0" y="4414982"/>
            <a:ext cx="1101124" cy="2443018"/>
          </a:xfrm>
          <a:prstGeom prst="rtTriangle">
            <a:avLst/>
          </a:prstGeom>
          <a:solidFill>
            <a:srgbClr val="FFB81C"/>
          </a:solidFill>
          <a:ln>
            <a:solidFill>
              <a:srgbClr val="FFB8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64AC930A-0F6A-494F-ABC0-DB9D546F34FB}"/>
              </a:ext>
            </a:extLst>
          </p:cNvPr>
          <p:cNvSpPr/>
          <p:nvPr/>
        </p:nvSpPr>
        <p:spPr>
          <a:xfrm>
            <a:off x="637336" y="1023240"/>
            <a:ext cx="1429750" cy="369332"/>
          </a:xfrm>
          <a:prstGeom prst="rect">
            <a:avLst/>
          </a:prstGeom>
        </p:spPr>
        <p:txBody>
          <a:bodyPr wrap="none">
            <a:spAutoFit/>
          </a:bodyPr>
          <a:lstStyle/>
          <a:p>
            <a:r>
              <a:rPr lang="en-US" dirty="0">
                <a:solidFill>
                  <a:srgbClr val="004C97"/>
                </a:solidFill>
              </a:rPr>
              <a:t>January 2022</a:t>
            </a:r>
          </a:p>
        </p:txBody>
      </p:sp>
      <p:graphicFrame>
        <p:nvGraphicFramePr>
          <p:cNvPr id="8" name="Table 8">
            <a:extLst>
              <a:ext uri="{FF2B5EF4-FFF2-40B4-BE49-F238E27FC236}">
                <a16:creationId xmlns:a16="http://schemas.microsoft.com/office/drawing/2014/main" id="{6BC253CF-A7D1-4480-8A88-FD3D1962E55D}"/>
              </a:ext>
            </a:extLst>
          </p:cNvPr>
          <p:cNvGraphicFramePr>
            <a:graphicFrameLocks noGrp="1"/>
          </p:cNvGraphicFramePr>
          <p:nvPr>
            <p:extLst>
              <p:ext uri="{D42A27DB-BD31-4B8C-83A1-F6EECF244321}">
                <p14:modId xmlns:p14="http://schemas.microsoft.com/office/powerpoint/2010/main" val="684222534"/>
              </p:ext>
            </p:extLst>
          </p:nvPr>
        </p:nvGraphicFramePr>
        <p:xfrm>
          <a:off x="737475" y="1931491"/>
          <a:ext cx="10231983" cy="1019096"/>
        </p:xfrm>
        <a:graphic>
          <a:graphicData uri="http://schemas.openxmlformats.org/drawingml/2006/table">
            <a:tbl>
              <a:tblPr firstRow="1" bandRow="1">
                <a:tableStyleId>{5C22544A-7EE6-4342-B048-85BDC9FD1C3A}</a:tableStyleId>
              </a:tblPr>
              <a:tblGrid>
                <a:gridCol w="3410661">
                  <a:extLst>
                    <a:ext uri="{9D8B030D-6E8A-4147-A177-3AD203B41FA5}">
                      <a16:colId xmlns:a16="http://schemas.microsoft.com/office/drawing/2014/main" val="2824669038"/>
                    </a:ext>
                  </a:extLst>
                </a:gridCol>
                <a:gridCol w="3410661">
                  <a:extLst>
                    <a:ext uri="{9D8B030D-6E8A-4147-A177-3AD203B41FA5}">
                      <a16:colId xmlns:a16="http://schemas.microsoft.com/office/drawing/2014/main" val="2950910547"/>
                    </a:ext>
                  </a:extLst>
                </a:gridCol>
                <a:gridCol w="3410661">
                  <a:extLst>
                    <a:ext uri="{9D8B030D-6E8A-4147-A177-3AD203B41FA5}">
                      <a16:colId xmlns:a16="http://schemas.microsoft.com/office/drawing/2014/main" val="78170372"/>
                    </a:ext>
                  </a:extLst>
                </a:gridCol>
              </a:tblGrid>
              <a:tr h="371152">
                <a:tc>
                  <a:txBody>
                    <a:bodyPr/>
                    <a:lstStyle/>
                    <a:p>
                      <a:r>
                        <a:rPr lang="en-US" sz="1200" dirty="0"/>
                        <a:t>Investment Amount</a:t>
                      </a:r>
                    </a:p>
                  </a:txBody>
                  <a:tcPr>
                    <a:solidFill>
                      <a:srgbClr val="004C97"/>
                    </a:solidFill>
                  </a:tcPr>
                </a:tc>
                <a:tc>
                  <a:txBody>
                    <a:bodyPr/>
                    <a:lstStyle/>
                    <a:p>
                      <a:pPr algn="l"/>
                      <a:r>
                        <a:rPr lang="en-US" sz="1200" dirty="0"/>
                        <a:t>Annual Single Contribution Per Beneficiary</a:t>
                      </a:r>
                    </a:p>
                  </a:txBody>
                  <a:tcPr>
                    <a:solidFill>
                      <a:srgbClr val="004C97"/>
                    </a:solidFill>
                  </a:tcPr>
                </a:tc>
                <a:tc>
                  <a:txBody>
                    <a:bodyPr/>
                    <a:lstStyle/>
                    <a:p>
                      <a:pPr algn="l"/>
                      <a:r>
                        <a:rPr lang="en-US" sz="1200" dirty="0"/>
                        <a:t>Five-Year Contribution in a Single Year Per Beneficiary⁴</a:t>
                      </a:r>
                    </a:p>
                  </a:txBody>
                  <a:tcPr>
                    <a:solidFill>
                      <a:srgbClr val="004C97"/>
                    </a:solidFill>
                  </a:tcPr>
                </a:tc>
                <a:extLst>
                  <a:ext uri="{0D108BD9-81ED-4DB2-BD59-A6C34878D82A}">
                    <a16:rowId xmlns:a16="http://schemas.microsoft.com/office/drawing/2014/main" val="3256010455"/>
                  </a:ext>
                </a:extLst>
              </a:tr>
              <a:tr h="287576">
                <a:tc>
                  <a:txBody>
                    <a:bodyPr/>
                    <a:lstStyle/>
                    <a:p>
                      <a:r>
                        <a:rPr lang="en-US" sz="1200" dirty="0">
                          <a:solidFill>
                            <a:schemeClr val="bg2">
                              <a:lumMod val="25000"/>
                            </a:schemeClr>
                          </a:solidFill>
                        </a:rPr>
                        <a:t>Single</a:t>
                      </a:r>
                    </a:p>
                  </a:txBody>
                  <a:tcPr>
                    <a:solidFill>
                      <a:schemeClr val="bg1"/>
                    </a:solidFill>
                  </a:tcPr>
                </a:tc>
                <a:tc>
                  <a:txBody>
                    <a:bodyPr/>
                    <a:lstStyle/>
                    <a:p>
                      <a:pPr algn="l"/>
                      <a:r>
                        <a:rPr lang="en-US" sz="1200" dirty="0">
                          <a:solidFill>
                            <a:schemeClr val="bg2">
                              <a:lumMod val="25000"/>
                            </a:schemeClr>
                          </a:solidFill>
                        </a:rPr>
                        <a:t>$16,000</a:t>
                      </a:r>
                    </a:p>
                  </a:txBody>
                  <a:tcPr>
                    <a:solidFill>
                      <a:schemeClr val="bg1"/>
                    </a:solidFill>
                  </a:tcPr>
                </a:tc>
                <a:tc>
                  <a:txBody>
                    <a:bodyPr/>
                    <a:lstStyle/>
                    <a:p>
                      <a:pPr algn="l"/>
                      <a:r>
                        <a:rPr lang="en-US" sz="1200" dirty="0">
                          <a:solidFill>
                            <a:schemeClr val="bg2">
                              <a:lumMod val="25000"/>
                            </a:schemeClr>
                          </a:solidFill>
                        </a:rPr>
                        <a:t>$80,000</a:t>
                      </a:r>
                    </a:p>
                  </a:txBody>
                  <a:tcPr>
                    <a:solidFill>
                      <a:schemeClr val="bg1"/>
                    </a:solidFill>
                  </a:tcPr>
                </a:tc>
                <a:extLst>
                  <a:ext uri="{0D108BD9-81ED-4DB2-BD59-A6C34878D82A}">
                    <a16:rowId xmlns:a16="http://schemas.microsoft.com/office/drawing/2014/main" val="4047331071"/>
                  </a:ext>
                </a:extLst>
              </a:tr>
              <a:tr h="260155">
                <a:tc>
                  <a:txBody>
                    <a:bodyPr/>
                    <a:lstStyle/>
                    <a:p>
                      <a:r>
                        <a:rPr lang="en-US" sz="1200" dirty="0">
                          <a:solidFill>
                            <a:schemeClr val="bg2">
                              <a:lumMod val="25000"/>
                            </a:schemeClr>
                          </a:solidFill>
                        </a:rPr>
                        <a:t>Married couples filing jointly</a:t>
                      </a:r>
                    </a:p>
                  </a:txBody>
                  <a:tcPr>
                    <a:solidFill>
                      <a:schemeClr val="bg1"/>
                    </a:solidFill>
                  </a:tcPr>
                </a:tc>
                <a:tc>
                  <a:txBody>
                    <a:bodyPr/>
                    <a:lstStyle/>
                    <a:p>
                      <a:pPr algn="l"/>
                      <a:r>
                        <a:rPr lang="en-US" sz="1200" dirty="0">
                          <a:solidFill>
                            <a:schemeClr val="bg2">
                              <a:lumMod val="25000"/>
                            </a:schemeClr>
                          </a:solidFill>
                        </a:rPr>
                        <a:t>$32,000</a:t>
                      </a:r>
                    </a:p>
                  </a:txBody>
                  <a:tcPr>
                    <a:solidFill>
                      <a:schemeClr val="bg1"/>
                    </a:solidFill>
                  </a:tcPr>
                </a:tc>
                <a:tc>
                  <a:txBody>
                    <a:bodyPr/>
                    <a:lstStyle/>
                    <a:p>
                      <a:pPr algn="l"/>
                      <a:r>
                        <a:rPr lang="en-US" sz="1200" dirty="0">
                          <a:solidFill>
                            <a:schemeClr val="bg2">
                              <a:lumMod val="25000"/>
                            </a:schemeClr>
                          </a:solidFill>
                        </a:rPr>
                        <a:t>$160,000</a:t>
                      </a:r>
                    </a:p>
                  </a:txBody>
                  <a:tcPr>
                    <a:solidFill>
                      <a:schemeClr val="bg1"/>
                    </a:solidFill>
                  </a:tcPr>
                </a:tc>
                <a:extLst>
                  <a:ext uri="{0D108BD9-81ED-4DB2-BD59-A6C34878D82A}">
                    <a16:rowId xmlns:a16="http://schemas.microsoft.com/office/drawing/2014/main" val="3775265783"/>
                  </a:ext>
                </a:extLst>
              </a:tr>
            </a:tbl>
          </a:graphicData>
        </a:graphic>
      </p:graphicFrame>
      <p:sp>
        <p:nvSpPr>
          <p:cNvPr id="14" name="TextBox 13">
            <a:extLst>
              <a:ext uri="{FF2B5EF4-FFF2-40B4-BE49-F238E27FC236}">
                <a16:creationId xmlns:a16="http://schemas.microsoft.com/office/drawing/2014/main" id="{18DF12A8-3277-4978-AC1B-FE17E8A0C9AA}"/>
              </a:ext>
            </a:extLst>
          </p:cNvPr>
          <p:cNvSpPr txBox="1"/>
          <p:nvPr/>
        </p:nvSpPr>
        <p:spPr>
          <a:xfrm>
            <a:off x="9050035" y="6459523"/>
            <a:ext cx="3207650" cy="230832"/>
          </a:xfrm>
          <a:prstGeom prst="rect">
            <a:avLst/>
          </a:prstGeom>
          <a:noFill/>
        </p:spPr>
        <p:txBody>
          <a:bodyPr wrap="square" rtlCol="0">
            <a:spAutoFit/>
          </a:bodyPr>
          <a:lstStyle/>
          <a:p>
            <a:r>
              <a:rPr lang="en-US" sz="900" dirty="0">
                <a:solidFill>
                  <a:schemeClr val="bg1">
                    <a:lumMod val="50000"/>
                  </a:schemeClr>
                </a:solidFill>
              </a:rPr>
              <a:t>716250-ES-ARA-Brighter Future Advisor Plan Reference Guide</a:t>
            </a:r>
          </a:p>
        </p:txBody>
      </p:sp>
    </p:spTree>
    <p:extLst>
      <p:ext uri="{BB962C8B-B14F-4D97-AF65-F5344CB8AC3E}">
        <p14:creationId xmlns:p14="http://schemas.microsoft.com/office/powerpoint/2010/main" val="4271091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1CDCED5F-94A6-4241-AC2B-5F9E257765C9}"/>
              </a:ext>
            </a:extLst>
          </p:cNvPr>
          <p:cNvSpPr txBox="1"/>
          <p:nvPr/>
        </p:nvSpPr>
        <p:spPr>
          <a:xfrm>
            <a:off x="1929468" y="6459523"/>
            <a:ext cx="8447714" cy="253916"/>
          </a:xfrm>
          <a:prstGeom prst="rect">
            <a:avLst/>
          </a:prstGeom>
          <a:noFill/>
        </p:spPr>
        <p:txBody>
          <a:bodyPr wrap="square" rtlCol="0">
            <a:spAutoFit/>
          </a:bodyPr>
          <a:lstStyle/>
          <a:p>
            <a:pPr algn="ctr"/>
            <a:r>
              <a:rPr lang="en-US" sz="1050" dirty="0"/>
              <a:t>FOR FINANCIAL PROFESSIONAL USE ONLY. NOT FOR PUBLIC DISTRIBUTION.</a:t>
            </a:r>
          </a:p>
        </p:txBody>
      </p:sp>
      <p:sp>
        <p:nvSpPr>
          <p:cNvPr id="5" name="TextBox 4">
            <a:extLst>
              <a:ext uri="{FF2B5EF4-FFF2-40B4-BE49-F238E27FC236}">
                <a16:creationId xmlns:a16="http://schemas.microsoft.com/office/drawing/2014/main" id="{0F4256BC-0B6C-4C21-B642-27BD16CD97B9}"/>
              </a:ext>
            </a:extLst>
          </p:cNvPr>
          <p:cNvSpPr txBox="1"/>
          <p:nvPr/>
        </p:nvSpPr>
        <p:spPr>
          <a:xfrm>
            <a:off x="637336" y="1798686"/>
            <a:ext cx="10303629" cy="2185214"/>
          </a:xfrm>
          <a:prstGeom prst="rect">
            <a:avLst/>
          </a:prstGeom>
          <a:noFill/>
        </p:spPr>
        <p:txBody>
          <a:bodyPr wrap="square" rtlCol="0">
            <a:spAutoFit/>
          </a:bodyPr>
          <a:lstStyle/>
          <a:p>
            <a:r>
              <a:rPr lang="en-US" sz="2000" b="1" dirty="0">
                <a:solidFill>
                  <a:schemeClr val="bg2">
                    <a:lumMod val="25000"/>
                  </a:schemeClr>
                </a:solidFill>
              </a:rPr>
              <a:t>Questions about the Brighter Future Advisor Plan?</a:t>
            </a:r>
          </a:p>
          <a:p>
            <a:endParaRPr lang="en-US" sz="2000" b="1" dirty="0">
              <a:solidFill>
                <a:srgbClr val="003D4C"/>
              </a:solidFill>
            </a:endParaRPr>
          </a:p>
          <a:p>
            <a:r>
              <a:rPr lang="en-US" sz="2000" dirty="0">
                <a:solidFill>
                  <a:schemeClr val="bg2">
                    <a:lumMod val="25000"/>
                  </a:schemeClr>
                </a:solidFill>
              </a:rPr>
              <a:t>For sales, account or service-related questions, call our Brighter Future Advisor Plan dedicated client service center at 1.888.529.9552 any business day from 8:30 a.m. to 6:30 p.m. ET or visit </a:t>
            </a:r>
            <a:r>
              <a:rPr lang="en-US" sz="2000" dirty="0">
                <a:solidFill>
                  <a:schemeClr val="bg2">
                    <a:lumMod val="25000"/>
                  </a:schemeClr>
                </a:solidFill>
                <a:hlinkClick r:id="rId2">
                  <a:extLst>
                    <a:ext uri="{A12FA001-AC4F-418D-AE19-62706E023703}">
                      <ahyp:hlinkClr xmlns:ahyp="http://schemas.microsoft.com/office/drawing/2018/hyperlinkcolor" val="tx"/>
                    </a:ext>
                  </a:extLst>
                </a:hlinkClick>
              </a:rPr>
              <a:t>www.brighterfutureadvisor529.com</a:t>
            </a:r>
            <a:r>
              <a:rPr lang="en-US" sz="2000" dirty="0">
                <a:solidFill>
                  <a:schemeClr val="bg2">
                    <a:lumMod val="25000"/>
                  </a:schemeClr>
                </a:solidFill>
              </a:rPr>
              <a:t> for more information.</a:t>
            </a:r>
            <a:endParaRPr lang="en-US" sz="3200" dirty="0">
              <a:solidFill>
                <a:schemeClr val="bg2">
                  <a:lumMod val="25000"/>
                </a:schemeClr>
              </a:solidFill>
              <a:hlinkClick r:id="rId3" tooltip="https://protect-us.mimecast.com/s/0jatc2ke79izy615hmntzb?domain=brighterfutureditect529.com">
                <a:extLst>
                  <a:ext uri="{A12FA001-AC4F-418D-AE19-62706E023703}">
                    <ahyp:hlinkClr xmlns:ahyp="http://schemas.microsoft.com/office/drawing/2018/hyperlinkcolor" val="tx"/>
                  </a:ext>
                </a:extLst>
              </a:hlinkClick>
            </a:endParaRPr>
          </a:p>
          <a:p>
            <a:endParaRPr lang="en-US" dirty="0">
              <a:solidFill>
                <a:srgbClr val="0563C1"/>
              </a:solidFill>
              <a:hlinkClick r:id="rId3" tooltip="https://protect-us.mimecast.com/s/0jatc2ke79izy615hmntzb?domain=brighterfutureditect529.com">
                <a:extLst>
                  <a:ext uri="{A12FA001-AC4F-418D-AE19-62706E023703}">
                    <ahyp:hlinkClr xmlns:ahyp="http://schemas.microsoft.com/office/drawing/2018/hyperlinkcolor" val="tx"/>
                  </a:ext>
                </a:extLst>
              </a:hlinkClick>
            </a:endParaRPr>
          </a:p>
          <a:p>
            <a:endParaRPr lang="en-US" dirty="0"/>
          </a:p>
        </p:txBody>
      </p:sp>
      <p:sp>
        <p:nvSpPr>
          <p:cNvPr id="14" name="Right Triangle 13">
            <a:extLst>
              <a:ext uri="{FF2B5EF4-FFF2-40B4-BE49-F238E27FC236}">
                <a16:creationId xmlns:a16="http://schemas.microsoft.com/office/drawing/2014/main" id="{C821DA4F-F325-415D-8F23-F5A58952779F}"/>
              </a:ext>
            </a:extLst>
          </p:cNvPr>
          <p:cNvSpPr/>
          <p:nvPr/>
        </p:nvSpPr>
        <p:spPr>
          <a:xfrm>
            <a:off x="0" y="4414982"/>
            <a:ext cx="1101124" cy="2443018"/>
          </a:xfrm>
          <a:prstGeom prst="rtTriangle">
            <a:avLst/>
          </a:prstGeom>
          <a:solidFill>
            <a:srgbClr val="FFB81C"/>
          </a:solidFill>
          <a:ln>
            <a:solidFill>
              <a:srgbClr val="FFB8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448599C-9BD8-4340-AED2-8E593E8C118A}"/>
              </a:ext>
            </a:extLst>
          </p:cNvPr>
          <p:cNvSpPr txBox="1"/>
          <p:nvPr/>
        </p:nvSpPr>
        <p:spPr>
          <a:xfrm>
            <a:off x="637336" y="228829"/>
            <a:ext cx="10432262" cy="830997"/>
          </a:xfrm>
          <a:prstGeom prst="rect">
            <a:avLst/>
          </a:prstGeom>
          <a:noFill/>
        </p:spPr>
        <p:txBody>
          <a:bodyPr wrap="square" rtlCol="0">
            <a:spAutoFit/>
          </a:bodyPr>
          <a:lstStyle/>
          <a:p>
            <a:r>
              <a:rPr lang="en-US" sz="2400" b="1" dirty="0">
                <a:solidFill>
                  <a:srgbClr val="004C97"/>
                </a:solidFill>
              </a:rPr>
              <a:t>THE BRIGHTER FUTURE ADVISOR PLAN </a:t>
            </a:r>
          </a:p>
          <a:p>
            <a:r>
              <a:rPr lang="en-US" sz="2400" b="1" dirty="0">
                <a:solidFill>
                  <a:srgbClr val="004C97"/>
                </a:solidFill>
              </a:rPr>
              <a:t>FINANCIAL PROFESSIONAL REFERENCE </a:t>
            </a:r>
            <a:r>
              <a:rPr lang="en-US" sz="2400" b="1" dirty="0">
                <a:solidFill>
                  <a:schemeClr val="bg1"/>
                </a:solidFill>
              </a:rPr>
              <a:t>GUIDE</a:t>
            </a:r>
          </a:p>
        </p:txBody>
      </p:sp>
      <p:sp>
        <p:nvSpPr>
          <p:cNvPr id="19" name="Rectangle 18">
            <a:extLst>
              <a:ext uri="{FF2B5EF4-FFF2-40B4-BE49-F238E27FC236}">
                <a16:creationId xmlns:a16="http://schemas.microsoft.com/office/drawing/2014/main" id="{C8FDC716-BEA6-4D8E-8AB9-5C1EB8DA2AEB}"/>
              </a:ext>
            </a:extLst>
          </p:cNvPr>
          <p:cNvSpPr/>
          <p:nvPr/>
        </p:nvSpPr>
        <p:spPr>
          <a:xfrm>
            <a:off x="637336" y="1023240"/>
            <a:ext cx="1429750" cy="369332"/>
          </a:xfrm>
          <a:prstGeom prst="rect">
            <a:avLst/>
          </a:prstGeom>
        </p:spPr>
        <p:txBody>
          <a:bodyPr wrap="none">
            <a:spAutoFit/>
          </a:bodyPr>
          <a:lstStyle/>
          <a:p>
            <a:r>
              <a:rPr lang="en-US" dirty="0">
                <a:solidFill>
                  <a:srgbClr val="004C97"/>
                </a:solidFill>
              </a:rPr>
              <a:t>January 2022</a:t>
            </a:r>
          </a:p>
        </p:txBody>
      </p:sp>
      <p:pic>
        <p:nvPicPr>
          <p:cNvPr id="20" name="Picture 19" descr="Logo&#10;&#10;Description automatically generated">
            <a:extLst>
              <a:ext uri="{FF2B5EF4-FFF2-40B4-BE49-F238E27FC236}">
                <a16:creationId xmlns:a16="http://schemas.microsoft.com/office/drawing/2014/main" id="{4862F311-5BF5-4B9B-BDEA-0494C518163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90133" y="33205"/>
            <a:ext cx="3001867" cy="1286515"/>
          </a:xfrm>
          <a:prstGeom prst="rect">
            <a:avLst/>
          </a:prstGeom>
        </p:spPr>
      </p:pic>
      <p:sp>
        <p:nvSpPr>
          <p:cNvPr id="9" name="TextBox 8">
            <a:extLst>
              <a:ext uri="{FF2B5EF4-FFF2-40B4-BE49-F238E27FC236}">
                <a16:creationId xmlns:a16="http://schemas.microsoft.com/office/drawing/2014/main" id="{40D5E88A-E2A1-4DEA-B0BF-47622CE4FA2C}"/>
              </a:ext>
            </a:extLst>
          </p:cNvPr>
          <p:cNvSpPr txBox="1"/>
          <p:nvPr/>
        </p:nvSpPr>
        <p:spPr>
          <a:xfrm>
            <a:off x="9050035" y="6459523"/>
            <a:ext cx="3207650" cy="230832"/>
          </a:xfrm>
          <a:prstGeom prst="rect">
            <a:avLst/>
          </a:prstGeom>
          <a:noFill/>
        </p:spPr>
        <p:txBody>
          <a:bodyPr wrap="square" rtlCol="0">
            <a:spAutoFit/>
          </a:bodyPr>
          <a:lstStyle/>
          <a:p>
            <a:r>
              <a:rPr lang="en-US" sz="900" dirty="0">
                <a:solidFill>
                  <a:schemeClr val="bg1">
                    <a:lumMod val="50000"/>
                  </a:schemeClr>
                </a:solidFill>
              </a:rPr>
              <a:t>716250-ES-ARA-Brighter Future Advisor Plan Reference Guide</a:t>
            </a:r>
          </a:p>
        </p:txBody>
      </p:sp>
    </p:spTree>
    <p:extLst>
      <p:ext uri="{BB962C8B-B14F-4D97-AF65-F5344CB8AC3E}">
        <p14:creationId xmlns:p14="http://schemas.microsoft.com/office/powerpoint/2010/main" val="1850565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1CDCED5F-94A6-4241-AC2B-5F9E257765C9}"/>
              </a:ext>
            </a:extLst>
          </p:cNvPr>
          <p:cNvSpPr txBox="1"/>
          <p:nvPr/>
        </p:nvSpPr>
        <p:spPr>
          <a:xfrm>
            <a:off x="1929468" y="6459523"/>
            <a:ext cx="8447714" cy="253916"/>
          </a:xfrm>
          <a:prstGeom prst="rect">
            <a:avLst/>
          </a:prstGeom>
          <a:noFill/>
        </p:spPr>
        <p:txBody>
          <a:bodyPr wrap="square" rtlCol="0">
            <a:spAutoFit/>
          </a:bodyPr>
          <a:lstStyle/>
          <a:p>
            <a:pPr algn="ctr"/>
            <a:r>
              <a:rPr lang="en-US" sz="1050" dirty="0"/>
              <a:t>FOR FINANCIAL PROFESSIONAL USE ONLY. NOT FOR PUBLIC DISTRIBUTION.</a:t>
            </a:r>
          </a:p>
        </p:txBody>
      </p:sp>
      <p:sp>
        <p:nvSpPr>
          <p:cNvPr id="5" name="TextBox 4">
            <a:extLst>
              <a:ext uri="{FF2B5EF4-FFF2-40B4-BE49-F238E27FC236}">
                <a16:creationId xmlns:a16="http://schemas.microsoft.com/office/drawing/2014/main" id="{0F4256BC-0B6C-4C21-B642-27BD16CD97B9}"/>
              </a:ext>
            </a:extLst>
          </p:cNvPr>
          <p:cNvSpPr txBox="1"/>
          <p:nvPr/>
        </p:nvSpPr>
        <p:spPr>
          <a:xfrm>
            <a:off x="1101124" y="1888796"/>
            <a:ext cx="10303629" cy="4585871"/>
          </a:xfrm>
          <a:prstGeom prst="rect">
            <a:avLst/>
          </a:prstGeom>
          <a:noFill/>
        </p:spPr>
        <p:txBody>
          <a:bodyPr wrap="square" rtlCol="0">
            <a:spAutoFit/>
          </a:bodyPr>
          <a:lstStyle/>
          <a:p>
            <a:r>
              <a:rPr lang="en-US" sz="1600" i="1" dirty="0"/>
              <a:t>For more information about the Brighter Future Advisor Plan, contact your financial professional, call 1-888-529-9552 or visit www.brighterfutureadvisor529.com to obtain a Program Description and Participation Agreement which includes investment objectives, risks, charges, expenses, and other important information; read and consider it carefully before investing or sending money. Ascensus Broker Dealer Services, LLC, Distributor.</a:t>
            </a:r>
            <a:endParaRPr lang="en-US" sz="1600" dirty="0"/>
          </a:p>
          <a:p>
            <a:r>
              <a:rPr lang="en-US" sz="1600" dirty="0"/>
              <a:t> </a:t>
            </a:r>
          </a:p>
          <a:p>
            <a:r>
              <a:rPr lang="en-US" sz="1600" i="1" dirty="0"/>
              <a:t>The Brighter Future Advisor Plan is offered to residents of all states. However, you should note that (i) depending on the laws of the state where you or your beneficiary live or pay state income taxes, favorable state tax treatment or other benefits offered by the applicable state for investing in qualified tuition programs may be available only for investments in such state’s qualified tuition program, (ii) any state-based benefit offered with respect to a particular qualified tuition program should be one of many appropriately weighted factors to consider in making an investment decision and (iii) you should consult with your financial, tax or other advisers to learn more about how state tax and state-based benefits (such as financial aid, scholarship funds and protection from creditors that are only available for investments in such state’s qualified tuition program) would apply to your specific circumstances and you may wish to contact your home state and your beneficiary’s home state, or any other qualified tuition program, to learn more about the features, benefits and limitations of the applicable state’s qualified tuition program.</a:t>
            </a:r>
          </a:p>
          <a:p>
            <a:r>
              <a:rPr lang="en-US" sz="1600" dirty="0"/>
              <a:t>  </a:t>
            </a:r>
          </a:p>
          <a:p>
            <a:endParaRPr lang="en-US" dirty="0">
              <a:solidFill>
                <a:srgbClr val="0563C1"/>
              </a:solidFill>
              <a:hlinkClick r:id="rId2" tooltip="https://protect-us.mimecast.com/s/0jatc2ke79izy615hmntzb?domain=brighterfutureditect529.com">
                <a:extLst>
                  <a:ext uri="{A12FA001-AC4F-418D-AE19-62706E023703}">
                    <ahyp:hlinkClr xmlns:ahyp="http://schemas.microsoft.com/office/drawing/2018/hyperlinkcolor" val="tx"/>
                  </a:ext>
                </a:extLst>
              </a:hlinkClick>
            </a:endParaRPr>
          </a:p>
          <a:p>
            <a:endParaRPr lang="en-US" dirty="0"/>
          </a:p>
        </p:txBody>
      </p:sp>
      <p:sp>
        <p:nvSpPr>
          <p:cNvPr id="14" name="Right Triangle 13">
            <a:extLst>
              <a:ext uri="{FF2B5EF4-FFF2-40B4-BE49-F238E27FC236}">
                <a16:creationId xmlns:a16="http://schemas.microsoft.com/office/drawing/2014/main" id="{C821DA4F-F325-415D-8F23-F5A58952779F}"/>
              </a:ext>
            </a:extLst>
          </p:cNvPr>
          <p:cNvSpPr/>
          <p:nvPr/>
        </p:nvSpPr>
        <p:spPr>
          <a:xfrm>
            <a:off x="0" y="4414982"/>
            <a:ext cx="1101124" cy="2443018"/>
          </a:xfrm>
          <a:prstGeom prst="rtTriangle">
            <a:avLst/>
          </a:prstGeom>
          <a:solidFill>
            <a:srgbClr val="FFB81C"/>
          </a:solidFill>
          <a:ln>
            <a:solidFill>
              <a:srgbClr val="FFB8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448599C-9BD8-4340-AED2-8E593E8C118A}"/>
              </a:ext>
            </a:extLst>
          </p:cNvPr>
          <p:cNvSpPr txBox="1"/>
          <p:nvPr/>
        </p:nvSpPr>
        <p:spPr>
          <a:xfrm>
            <a:off x="637336" y="228829"/>
            <a:ext cx="10432262" cy="830997"/>
          </a:xfrm>
          <a:prstGeom prst="rect">
            <a:avLst/>
          </a:prstGeom>
          <a:noFill/>
        </p:spPr>
        <p:txBody>
          <a:bodyPr wrap="square" rtlCol="0">
            <a:spAutoFit/>
          </a:bodyPr>
          <a:lstStyle/>
          <a:p>
            <a:r>
              <a:rPr lang="en-US" sz="2400" b="1" dirty="0">
                <a:solidFill>
                  <a:srgbClr val="004C97"/>
                </a:solidFill>
              </a:rPr>
              <a:t>THE BRIGHTER FUTURE ADVISOR PLAN </a:t>
            </a:r>
          </a:p>
          <a:p>
            <a:r>
              <a:rPr lang="en-US" sz="2400" b="1" dirty="0">
                <a:solidFill>
                  <a:srgbClr val="004C97"/>
                </a:solidFill>
              </a:rPr>
              <a:t>FINANCIAL PROFESSIONAL REFERENCE </a:t>
            </a:r>
            <a:r>
              <a:rPr lang="en-US" sz="2400" b="1" dirty="0">
                <a:solidFill>
                  <a:schemeClr val="bg1"/>
                </a:solidFill>
              </a:rPr>
              <a:t>GUIDE</a:t>
            </a:r>
          </a:p>
        </p:txBody>
      </p:sp>
      <p:sp>
        <p:nvSpPr>
          <p:cNvPr id="19" name="Rectangle 18">
            <a:extLst>
              <a:ext uri="{FF2B5EF4-FFF2-40B4-BE49-F238E27FC236}">
                <a16:creationId xmlns:a16="http://schemas.microsoft.com/office/drawing/2014/main" id="{C8FDC716-BEA6-4D8E-8AB9-5C1EB8DA2AEB}"/>
              </a:ext>
            </a:extLst>
          </p:cNvPr>
          <p:cNvSpPr/>
          <p:nvPr/>
        </p:nvSpPr>
        <p:spPr>
          <a:xfrm>
            <a:off x="637336" y="1023240"/>
            <a:ext cx="1429750" cy="369332"/>
          </a:xfrm>
          <a:prstGeom prst="rect">
            <a:avLst/>
          </a:prstGeom>
        </p:spPr>
        <p:txBody>
          <a:bodyPr wrap="none">
            <a:spAutoFit/>
          </a:bodyPr>
          <a:lstStyle/>
          <a:p>
            <a:r>
              <a:rPr lang="en-US" dirty="0">
                <a:solidFill>
                  <a:srgbClr val="004C97"/>
                </a:solidFill>
              </a:rPr>
              <a:t>January 2022</a:t>
            </a:r>
          </a:p>
        </p:txBody>
      </p:sp>
      <p:pic>
        <p:nvPicPr>
          <p:cNvPr id="20" name="Picture 19" descr="Logo&#10;&#10;Description automatically generated">
            <a:extLst>
              <a:ext uri="{FF2B5EF4-FFF2-40B4-BE49-F238E27FC236}">
                <a16:creationId xmlns:a16="http://schemas.microsoft.com/office/drawing/2014/main" id="{4862F311-5BF5-4B9B-BDEA-0494C51816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90133" y="33205"/>
            <a:ext cx="3001867" cy="1286515"/>
          </a:xfrm>
          <a:prstGeom prst="rect">
            <a:avLst/>
          </a:prstGeom>
        </p:spPr>
      </p:pic>
      <p:sp>
        <p:nvSpPr>
          <p:cNvPr id="9" name="TextBox 8">
            <a:extLst>
              <a:ext uri="{FF2B5EF4-FFF2-40B4-BE49-F238E27FC236}">
                <a16:creationId xmlns:a16="http://schemas.microsoft.com/office/drawing/2014/main" id="{562C9CAE-488B-4D2B-A522-F9D4A6FA7EBE}"/>
              </a:ext>
            </a:extLst>
          </p:cNvPr>
          <p:cNvSpPr txBox="1"/>
          <p:nvPr/>
        </p:nvSpPr>
        <p:spPr>
          <a:xfrm>
            <a:off x="9050035" y="6459523"/>
            <a:ext cx="3207650" cy="230832"/>
          </a:xfrm>
          <a:prstGeom prst="rect">
            <a:avLst/>
          </a:prstGeom>
          <a:noFill/>
        </p:spPr>
        <p:txBody>
          <a:bodyPr wrap="square" rtlCol="0">
            <a:spAutoFit/>
          </a:bodyPr>
          <a:lstStyle/>
          <a:p>
            <a:r>
              <a:rPr lang="en-US" sz="900" dirty="0">
                <a:solidFill>
                  <a:schemeClr val="bg1">
                    <a:lumMod val="50000"/>
                  </a:schemeClr>
                </a:solidFill>
              </a:rPr>
              <a:t>716250-ES-ARA-Brighter Future Advisor Plan Reference Guide</a:t>
            </a:r>
          </a:p>
        </p:txBody>
      </p:sp>
    </p:spTree>
    <p:extLst>
      <p:ext uri="{BB962C8B-B14F-4D97-AF65-F5344CB8AC3E}">
        <p14:creationId xmlns:p14="http://schemas.microsoft.com/office/powerpoint/2010/main" val="3881958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1CDCED5F-94A6-4241-AC2B-5F9E257765C9}"/>
              </a:ext>
            </a:extLst>
          </p:cNvPr>
          <p:cNvSpPr txBox="1"/>
          <p:nvPr/>
        </p:nvSpPr>
        <p:spPr>
          <a:xfrm>
            <a:off x="1929468" y="6459523"/>
            <a:ext cx="8447714" cy="253916"/>
          </a:xfrm>
          <a:prstGeom prst="rect">
            <a:avLst/>
          </a:prstGeom>
          <a:noFill/>
        </p:spPr>
        <p:txBody>
          <a:bodyPr wrap="square" rtlCol="0">
            <a:spAutoFit/>
          </a:bodyPr>
          <a:lstStyle/>
          <a:p>
            <a:pPr algn="ctr"/>
            <a:r>
              <a:rPr lang="en-US" sz="1050" dirty="0"/>
              <a:t>FOR FINANCIAL PROFESSIONAL USE ONLY. NOT FOR PUBLIC DISTRIBUTION.</a:t>
            </a:r>
          </a:p>
        </p:txBody>
      </p:sp>
      <p:sp>
        <p:nvSpPr>
          <p:cNvPr id="5" name="TextBox 4">
            <a:extLst>
              <a:ext uri="{FF2B5EF4-FFF2-40B4-BE49-F238E27FC236}">
                <a16:creationId xmlns:a16="http://schemas.microsoft.com/office/drawing/2014/main" id="{0F4256BC-0B6C-4C21-B642-27BD16CD97B9}"/>
              </a:ext>
            </a:extLst>
          </p:cNvPr>
          <p:cNvSpPr txBox="1"/>
          <p:nvPr/>
        </p:nvSpPr>
        <p:spPr>
          <a:xfrm>
            <a:off x="637336" y="1498351"/>
            <a:ext cx="11125200" cy="5047536"/>
          </a:xfrm>
          <a:prstGeom prst="rect">
            <a:avLst/>
          </a:prstGeom>
          <a:noFill/>
        </p:spPr>
        <p:txBody>
          <a:bodyPr wrap="square" rtlCol="0">
            <a:spAutoFit/>
          </a:bodyPr>
          <a:lstStyle/>
          <a:p>
            <a:r>
              <a:rPr lang="en-US" sz="1500" dirty="0"/>
              <a:t>The Brighter Future Advisor Plan is a college savings program sponsored by the State of Arkansas and is administered by the Arkansas 529 Plan Review Committee (Committee). Ascensus Broker Dealer Services, LLC, the Program Manager, and its affiliates have overall responsibility for the day-to-day operations, including investment advisory, recordkeeping, and administrative services, and marketing.  BlackRock Fund Advisors serves as Investment Manager of the Brighter Future Advisor Plan except for the Savings Portfolio, which is managed by Sallie Mae Bank. The Brighter Future Advisor Plan’s Portfolios invest in either (i) exchange-traded funds; or (ii) a Federal Deposit Insurance Corporation (FDIC)-insured omnibus savings account held in trust by the Committee at Sallie Mae Bank. Units of the Portfolios are municipal securities, are not exchange-traded funds, and the value of units will vary with market conditions.</a:t>
            </a:r>
          </a:p>
          <a:p>
            <a:r>
              <a:rPr lang="en-US" sz="1500" dirty="0"/>
              <a:t> </a:t>
            </a:r>
          </a:p>
          <a:p>
            <a:r>
              <a:rPr lang="en-US" sz="1500" dirty="0"/>
              <a:t>Investment returns will vary depending on the performance of the Portfolios you choose. Except to the extent of FDIC insurance available for the Savings Portfolio, you could lose all or a portion of your money by investing in the Brighter Future Advisor Plan, depending on market conditions. Account Owners assume all investment risks as well as responsibility for any federal and state tax consequences.</a:t>
            </a:r>
          </a:p>
          <a:p>
            <a:r>
              <a:rPr lang="en-US" sz="1500" b="1" dirty="0"/>
              <a:t> </a:t>
            </a:r>
            <a:endParaRPr lang="en-US" sz="1500" dirty="0"/>
          </a:p>
          <a:p>
            <a:r>
              <a:rPr lang="en-US" sz="1500" dirty="0"/>
              <a:t>BlackRock Fund Advisors is a subsidiary of BlackRock, Inc. and is not affiliated with Ascensus Broker Dealer Services, LLC.</a:t>
            </a:r>
          </a:p>
          <a:p>
            <a:r>
              <a:rPr lang="en-US" sz="1500" dirty="0"/>
              <a:t>Investing involves risk, including possible loss of principal. </a:t>
            </a:r>
          </a:p>
          <a:p>
            <a:r>
              <a:rPr lang="en-US" sz="1500" b="1" dirty="0"/>
              <a:t> </a:t>
            </a:r>
            <a:endParaRPr lang="en-US" sz="1500" dirty="0"/>
          </a:p>
          <a:p>
            <a:r>
              <a:rPr lang="en-US" sz="1500" b="1" dirty="0"/>
              <a:t>Not FDIC Insured (except for the Savings Portfolio). No Bank, State or Federal Guarantee. May Lose Value.</a:t>
            </a:r>
            <a:endParaRPr lang="en-US" sz="1500" dirty="0"/>
          </a:p>
          <a:p>
            <a:r>
              <a:rPr lang="en-US" sz="1500" dirty="0"/>
              <a:t> </a:t>
            </a:r>
          </a:p>
          <a:p>
            <a:r>
              <a:rPr lang="en-US" sz="1500" dirty="0"/>
              <a:t>© 2022 BlackRock, Inc. All rights reserved. iShares and BlackRock are registered trademarks of BlackRock, Inc., or its subsidiaries. All other marks are the property of their respective owners. Used with permission.</a:t>
            </a:r>
          </a:p>
          <a:p>
            <a:endParaRPr lang="en-US" dirty="0">
              <a:solidFill>
                <a:srgbClr val="0563C1"/>
              </a:solidFill>
              <a:hlinkClick r:id="rId2" tooltip="https://protect-us.mimecast.com/s/0jatc2ke79izy615hmntzb?domain=brighterfutureditect529.com">
                <a:extLst>
                  <a:ext uri="{A12FA001-AC4F-418D-AE19-62706E023703}">
                    <ahyp:hlinkClr xmlns:ahyp="http://schemas.microsoft.com/office/drawing/2018/hyperlinkcolor" val="tx"/>
                  </a:ext>
                </a:extLst>
              </a:hlinkClick>
            </a:endParaRPr>
          </a:p>
          <a:p>
            <a:endParaRPr lang="en-US" dirty="0"/>
          </a:p>
        </p:txBody>
      </p:sp>
      <p:sp>
        <p:nvSpPr>
          <p:cNvPr id="14" name="Right Triangle 13">
            <a:extLst>
              <a:ext uri="{FF2B5EF4-FFF2-40B4-BE49-F238E27FC236}">
                <a16:creationId xmlns:a16="http://schemas.microsoft.com/office/drawing/2014/main" id="{C821DA4F-F325-415D-8F23-F5A58952779F}"/>
              </a:ext>
            </a:extLst>
          </p:cNvPr>
          <p:cNvSpPr/>
          <p:nvPr/>
        </p:nvSpPr>
        <p:spPr>
          <a:xfrm>
            <a:off x="0" y="4414982"/>
            <a:ext cx="1101124" cy="2443018"/>
          </a:xfrm>
          <a:prstGeom prst="rtTriangle">
            <a:avLst/>
          </a:prstGeom>
          <a:solidFill>
            <a:srgbClr val="FFB81C"/>
          </a:solidFill>
          <a:ln>
            <a:solidFill>
              <a:srgbClr val="FFB8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448599C-9BD8-4340-AED2-8E593E8C118A}"/>
              </a:ext>
            </a:extLst>
          </p:cNvPr>
          <p:cNvSpPr txBox="1"/>
          <p:nvPr/>
        </p:nvSpPr>
        <p:spPr>
          <a:xfrm>
            <a:off x="637336" y="228829"/>
            <a:ext cx="10432262" cy="830997"/>
          </a:xfrm>
          <a:prstGeom prst="rect">
            <a:avLst/>
          </a:prstGeom>
          <a:noFill/>
        </p:spPr>
        <p:txBody>
          <a:bodyPr wrap="square" rtlCol="0">
            <a:spAutoFit/>
          </a:bodyPr>
          <a:lstStyle/>
          <a:p>
            <a:r>
              <a:rPr lang="en-US" sz="2400" b="1" dirty="0">
                <a:solidFill>
                  <a:srgbClr val="004C97"/>
                </a:solidFill>
              </a:rPr>
              <a:t>THE BRIGHTER FUTURE ADVISOR PLAN </a:t>
            </a:r>
          </a:p>
          <a:p>
            <a:r>
              <a:rPr lang="en-US" sz="2400" b="1" dirty="0">
                <a:solidFill>
                  <a:srgbClr val="004C97"/>
                </a:solidFill>
              </a:rPr>
              <a:t>FINANCIAL PROFESSIONAL REFERENCE </a:t>
            </a:r>
            <a:r>
              <a:rPr lang="en-US" sz="2400" b="1" dirty="0">
                <a:solidFill>
                  <a:schemeClr val="bg1"/>
                </a:solidFill>
              </a:rPr>
              <a:t>GUIDE</a:t>
            </a:r>
          </a:p>
        </p:txBody>
      </p:sp>
      <p:sp>
        <p:nvSpPr>
          <p:cNvPr id="19" name="Rectangle 18">
            <a:extLst>
              <a:ext uri="{FF2B5EF4-FFF2-40B4-BE49-F238E27FC236}">
                <a16:creationId xmlns:a16="http://schemas.microsoft.com/office/drawing/2014/main" id="{C8FDC716-BEA6-4D8E-8AB9-5C1EB8DA2AEB}"/>
              </a:ext>
            </a:extLst>
          </p:cNvPr>
          <p:cNvSpPr/>
          <p:nvPr/>
        </p:nvSpPr>
        <p:spPr>
          <a:xfrm>
            <a:off x="637336" y="1023240"/>
            <a:ext cx="1429750" cy="369332"/>
          </a:xfrm>
          <a:prstGeom prst="rect">
            <a:avLst/>
          </a:prstGeom>
        </p:spPr>
        <p:txBody>
          <a:bodyPr wrap="none">
            <a:spAutoFit/>
          </a:bodyPr>
          <a:lstStyle/>
          <a:p>
            <a:r>
              <a:rPr lang="en-US" dirty="0">
                <a:solidFill>
                  <a:srgbClr val="004C97"/>
                </a:solidFill>
              </a:rPr>
              <a:t>January 2022</a:t>
            </a:r>
          </a:p>
        </p:txBody>
      </p:sp>
      <p:pic>
        <p:nvPicPr>
          <p:cNvPr id="20" name="Picture 19" descr="Logo&#10;&#10;Description automatically generated">
            <a:extLst>
              <a:ext uri="{FF2B5EF4-FFF2-40B4-BE49-F238E27FC236}">
                <a16:creationId xmlns:a16="http://schemas.microsoft.com/office/drawing/2014/main" id="{4862F311-5BF5-4B9B-BDEA-0494C51816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90133" y="33205"/>
            <a:ext cx="3001867" cy="1286515"/>
          </a:xfrm>
          <a:prstGeom prst="rect">
            <a:avLst/>
          </a:prstGeom>
        </p:spPr>
      </p:pic>
      <p:sp>
        <p:nvSpPr>
          <p:cNvPr id="9" name="TextBox 8">
            <a:extLst>
              <a:ext uri="{FF2B5EF4-FFF2-40B4-BE49-F238E27FC236}">
                <a16:creationId xmlns:a16="http://schemas.microsoft.com/office/drawing/2014/main" id="{97B0B8B3-3AB7-408C-9D77-D4761725FE2E}"/>
              </a:ext>
            </a:extLst>
          </p:cNvPr>
          <p:cNvSpPr txBox="1"/>
          <p:nvPr/>
        </p:nvSpPr>
        <p:spPr>
          <a:xfrm>
            <a:off x="9050035" y="6459523"/>
            <a:ext cx="3207650" cy="230832"/>
          </a:xfrm>
          <a:prstGeom prst="rect">
            <a:avLst/>
          </a:prstGeom>
          <a:noFill/>
        </p:spPr>
        <p:txBody>
          <a:bodyPr wrap="square" rtlCol="0">
            <a:spAutoFit/>
          </a:bodyPr>
          <a:lstStyle/>
          <a:p>
            <a:r>
              <a:rPr lang="en-US" sz="900" dirty="0">
                <a:solidFill>
                  <a:schemeClr val="bg1">
                    <a:lumMod val="50000"/>
                  </a:schemeClr>
                </a:solidFill>
              </a:rPr>
              <a:t>716250-ES-ARA-Brighter Future Advisor Plan Reference Guide</a:t>
            </a:r>
          </a:p>
        </p:txBody>
      </p:sp>
    </p:spTree>
    <p:extLst>
      <p:ext uri="{BB962C8B-B14F-4D97-AF65-F5344CB8AC3E}">
        <p14:creationId xmlns:p14="http://schemas.microsoft.com/office/powerpoint/2010/main" val="3178240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2652</TotalTime>
  <Words>1986</Words>
  <Application>Microsoft Office PowerPoint</Application>
  <PresentationFormat>Widescreen</PresentationFormat>
  <Paragraphs>178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Norton</dc:creator>
  <cp:lastModifiedBy>Erica Norton</cp:lastModifiedBy>
  <cp:revision>39</cp:revision>
  <dcterms:created xsi:type="dcterms:W3CDTF">2022-01-03T21:16:21Z</dcterms:created>
  <dcterms:modified xsi:type="dcterms:W3CDTF">2022-01-20T12:35:15Z</dcterms:modified>
</cp:coreProperties>
</file>